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9" r:id="rId3"/>
    <p:sldId id="258" r:id="rId4"/>
    <p:sldId id="260" r:id="rId5"/>
    <p:sldId id="261" r:id="rId6"/>
    <p:sldId id="265" r:id="rId7"/>
    <p:sldId id="263" r:id="rId8"/>
    <p:sldId id="264" r:id="rId9"/>
    <p:sldId id="273" r:id="rId10"/>
    <p:sldId id="266" r:id="rId11"/>
    <p:sldId id="267" r:id="rId12"/>
    <p:sldId id="268" r:id="rId13"/>
    <p:sldId id="270" r:id="rId14"/>
    <p:sldId id="271" r:id="rId15"/>
    <p:sldId id="272" r:id="rId16"/>
    <p:sldId id="274"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86395"/>
  </p:normalViewPr>
  <p:slideViewPr>
    <p:cSldViewPr snapToGrid="0" snapToObjects="1">
      <p:cViewPr varScale="1">
        <p:scale>
          <a:sx n="109" d="100"/>
          <a:sy n="109" d="100"/>
        </p:scale>
        <p:origin x="216" y="600"/>
      </p:cViewPr>
      <p:guideLst/>
    </p:cSldViewPr>
  </p:slideViewPr>
  <p:outlineViewPr>
    <p:cViewPr>
      <p:scale>
        <a:sx n="33" d="100"/>
        <a:sy n="33" d="100"/>
      </p:scale>
      <p:origin x="0" y="-456"/>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65EFA-1669-C448-847D-30FFFA1E9154}" type="datetimeFigureOut">
              <a:rPr lang="fr-FR" smtClean="0"/>
              <a:t>29/04/2019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4E8A0B-9534-2346-BA1C-3241F38E6D2B}" type="slidenum">
              <a:rPr lang="fr-FR" smtClean="0"/>
              <a:t>‹N°›</a:t>
            </a:fld>
            <a:endParaRPr lang="fr-FR"/>
          </a:p>
        </p:txBody>
      </p:sp>
    </p:spTree>
    <p:extLst>
      <p:ext uri="{BB962C8B-B14F-4D97-AF65-F5344CB8AC3E}">
        <p14:creationId xmlns:p14="http://schemas.microsoft.com/office/powerpoint/2010/main" val="4380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A4E8A0B-9534-2346-BA1C-3241F38E6D2B}" type="slidenum">
              <a:rPr lang="fr-FR" smtClean="0"/>
              <a:t>5</a:t>
            </a:fld>
            <a:endParaRPr lang="fr-FR"/>
          </a:p>
        </p:txBody>
      </p:sp>
    </p:spTree>
    <p:extLst>
      <p:ext uri="{BB962C8B-B14F-4D97-AF65-F5344CB8AC3E}">
        <p14:creationId xmlns:p14="http://schemas.microsoft.com/office/powerpoint/2010/main" val="112167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640221-2D12-4845-9B26-B9C1ECB73D0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64B1196-5CE5-5142-A872-CFC2BBB8A0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7ABAFF5-67FF-3C43-8A5A-54F8D4793299}"/>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79C93146-D669-AD43-97D6-6540774560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22BD31-8A1D-2D48-A307-A9FD8E2CD07C}"/>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818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6E9EF-9C07-6644-A8AF-4811352F753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4E553FD-4129-2940-AA54-EF0040ED4F36}"/>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AE5B170-1B9A-3E45-AE6C-8D8F460E90C6}"/>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1D619002-FC99-1540-BC34-244A61E769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07A9A1-E5E5-F74C-98CB-966CE7408842}"/>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1028475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F4D78F8-3138-9E46-896A-49A098CE8CC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6468BE8-5847-5543-B874-4AC72C1BBBD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58FF91B-6E0E-3846-8EDE-15F130EA3643}"/>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7CB36B8E-EAA4-8148-8D24-6728D7DCF9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986C1B-535E-3148-9D47-C18A98022251}"/>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35769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BAB9B-80EB-1649-9E71-0F0B2BA79D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0B71B33-1A72-4C44-83AD-D6D27E6F932C}"/>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4961E59-3F2E-7B4F-BAAA-8E9600E8DA11}"/>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AB5DA81F-74C5-8B4E-85A6-034BEBA7B3F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45F38E-8D5C-F948-99CE-B8B0F8365E1F}"/>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159860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9FCA6-CFDF-F54D-A639-2149C365258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B6EEAA3-304A-FB42-85FB-4994DBEBB7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600B679-FFAB-0945-9593-33908A75DCED}"/>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2538CFE1-EABB-8D48-8FDA-F422E983D1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34D67D-FE75-2345-A7AE-FED355D868C4}"/>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86718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BD2B3F-3645-6F40-B2B0-EAD9096147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89F22F-8F57-8E4A-A973-A111A144FAE5}"/>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FB05A486-37B4-1942-9AEA-BF5786B3C64C}"/>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E03FD8A-012D-9A45-B3A0-BC5ECC37854B}"/>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6" name="Espace réservé du pied de page 5">
            <a:extLst>
              <a:ext uri="{FF2B5EF4-FFF2-40B4-BE49-F238E27FC236}">
                <a16:creationId xmlns:a16="http://schemas.microsoft.com/office/drawing/2014/main" id="{53A1B8F7-EDAC-EA47-8B28-08870CEC47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893AC0-A324-1746-BA6C-0087E80BABF1}"/>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400255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4C2957-4AAD-B845-A0F2-0DC4780D38C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D3C41EA-CA45-2749-99B6-CAADD891B7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1962F7C7-AA9F-A84A-BAA1-9FBF9C061FE8}"/>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865BF479-D8EB-624D-AC7F-A5071C097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6F3AEA7B-0969-514C-B27F-AEE241A420EF}"/>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748BD95F-10CA-BC41-BF4F-213829DCE0F9}"/>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8" name="Espace réservé du pied de page 7">
            <a:extLst>
              <a:ext uri="{FF2B5EF4-FFF2-40B4-BE49-F238E27FC236}">
                <a16:creationId xmlns:a16="http://schemas.microsoft.com/office/drawing/2014/main" id="{104B7160-57F6-A24A-91A1-9AB79E895C0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2FB5E2F-7554-ED41-A9C1-143B9F6BDF44}"/>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49751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2D75F-0ED8-5A44-9037-F3E46E00335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7D61C9-5713-144F-898A-CEB624C7C34F}"/>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4" name="Espace réservé du pied de page 3">
            <a:extLst>
              <a:ext uri="{FF2B5EF4-FFF2-40B4-BE49-F238E27FC236}">
                <a16:creationId xmlns:a16="http://schemas.microsoft.com/office/drawing/2014/main" id="{CCD38E58-28CE-8343-8DA5-3A6B1CBFEB6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6D80150-B68C-9D44-984B-884F4447C70F}"/>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155569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C083FD-13DF-D748-A45F-9891241CF9C1}"/>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3" name="Espace réservé du pied de page 2">
            <a:extLst>
              <a:ext uri="{FF2B5EF4-FFF2-40B4-BE49-F238E27FC236}">
                <a16:creationId xmlns:a16="http://schemas.microsoft.com/office/drawing/2014/main" id="{532F2BD0-2211-1547-AE3F-36AAE5D81EB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6AC746D-27DE-CC41-85CA-8C7ED05EE2D9}"/>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2562906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6384E9-8FBA-7B4F-8866-752BCE40630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053AE82-E056-1448-8704-1C18C8DA59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03ADCEEB-CDE7-9F46-9DED-644AE2B0F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67C5BF10-FACD-AE4C-8335-508EE9CDC954}"/>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6" name="Espace réservé du pied de page 5">
            <a:extLst>
              <a:ext uri="{FF2B5EF4-FFF2-40B4-BE49-F238E27FC236}">
                <a16:creationId xmlns:a16="http://schemas.microsoft.com/office/drawing/2014/main" id="{FFAB6C92-5488-5A4A-8F10-53A6C9C0458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74F4615-53A3-C74F-A58F-A6365246E144}"/>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383665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9650D-4EA9-6A4F-941D-A14CED28E3F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2E9D46F-1FA6-DD46-96F7-B14E8DF11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7CCC8AD-46D5-4C45-9EEA-7D533326C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C411359-6EBF-2C47-BDDB-9CD73CB1D077}"/>
              </a:ext>
            </a:extLst>
          </p:cNvPr>
          <p:cNvSpPr>
            <a:spLocks noGrp="1"/>
          </p:cNvSpPr>
          <p:nvPr>
            <p:ph type="dt" sz="half" idx="10"/>
          </p:nvPr>
        </p:nvSpPr>
        <p:spPr/>
        <p:txBody>
          <a:bodyPr/>
          <a:lstStyle/>
          <a:p>
            <a:fld id="{E3A33E66-F594-AD44-86DE-319732E5B85B}" type="datetimeFigureOut">
              <a:rPr lang="fr-FR" smtClean="0"/>
              <a:t>29/04/2019</a:t>
            </a:fld>
            <a:endParaRPr lang="fr-FR"/>
          </a:p>
        </p:txBody>
      </p:sp>
      <p:sp>
        <p:nvSpPr>
          <p:cNvPr id="6" name="Espace réservé du pied de page 5">
            <a:extLst>
              <a:ext uri="{FF2B5EF4-FFF2-40B4-BE49-F238E27FC236}">
                <a16:creationId xmlns:a16="http://schemas.microsoft.com/office/drawing/2014/main" id="{F6BEFBB4-D427-D543-8017-CFCAA3F00D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AD16DEC-C0A7-204E-B374-85243318336A}"/>
              </a:ext>
            </a:extLst>
          </p:cNvPr>
          <p:cNvSpPr>
            <a:spLocks noGrp="1"/>
          </p:cNvSpPr>
          <p:nvPr>
            <p:ph type="sldNum" sz="quarter" idx="12"/>
          </p:nvPr>
        </p:nvSpPr>
        <p:spPr/>
        <p:txBody>
          <a:bodyPr/>
          <a:lstStyle/>
          <a:p>
            <a:fld id="{3FE57789-D591-9749-9B70-7BC9C399B3DD}" type="slidenum">
              <a:rPr lang="fr-FR" smtClean="0"/>
              <a:t>‹N°›</a:t>
            </a:fld>
            <a:endParaRPr lang="fr-FR"/>
          </a:p>
        </p:txBody>
      </p:sp>
    </p:spTree>
    <p:extLst>
      <p:ext uri="{BB962C8B-B14F-4D97-AF65-F5344CB8AC3E}">
        <p14:creationId xmlns:p14="http://schemas.microsoft.com/office/powerpoint/2010/main" val="95258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DE5B42B-C1AB-244F-85F7-FC383397E3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6863A2F-EDF4-DF4F-8CE7-03E96FA0F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ED387CA-2998-9642-8B9D-0E85D0BF5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33E66-F594-AD44-86DE-319732E5B85B}" type="datetimeFigureOut">
              <a:rPr lang="fr-FR" smtClean="0"/>
              <a:t>29/04/2019</a:t>
            </a:fld>
            <a:endParaRPr lang="fr-FR"/>
          </a:p>
        </p:txBody>
      </p:sp>
      <p:sp>
        <p:nvSpPr>
          <p:cNvPr id="5" name="Espace réservé du pied de page 4">
            <a:extLst>
              <a:ext uri="{FF2B5EF4-FFF2-40B4-BE49-F238E27FC236}">
                <a16:creationId xmlns:a16="http://schemas.microsoft.com/office/drawing/2014/main" id="{D59519DF-52B2-A74C-91B8-3AD71B876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FC5D743-808D-7440-BEDE-28F0A60A09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57789-D591-9749-9B70-7BC9C399B3DD}" type="slidenum">
              <a:rPr lang="fr-FR" smtClean="0"/>
              <a:t>‹N°›</a:t>
            </a:fld>
            <a:endParaRPr lang="fr-FR"/>
          </a:p>
        </p:txBody>
      </p:sp>
    </p:spTree>
    <p:extLst>
      <p:ext uri="{BB962C8B-B14F-4D97-AF65-F5344CB8AC3E}">
        <p14:creationId xmlns:p14="http://schemas.microsoft.com/office/powerpoint/2010/main" val="669980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31F72-7136-A34B-BBC5-BA670700FFA8}"/>
              </a:ext>
            </a:extLst>
          </p:cNvPr>
          <p:cNvSpPr>
            <a:spLocks noGrp="1"/>
          </p:cNvSpPr>
          <p:nvPr>
            <p:ph type="ctrTitle"/>
          </p:nvPr>
        </p:nvSpPr>
        <p:spPr>
          <a:xfrm>
            <a:off x="1307767" y="271024"/>
            <a:ext cx="9269896" cy="748862"/>
          </a:xfrm>
          <a:solidFill>
            <a:schemeClr val="accent1">
              <a:lumMod val="40000"/>
              <a:lumOff val="60000"/>
            </a:schemeClr>
          </a:solidFill>
          <a:ln>
            <a:solidFill>
              <a:schemeClr val="accent1">
                <a:lumMod val="40000"/>
                <a:lumOff val="60000"/>
              </a:schemeClr>
            </a:solidFill>
          </a:ln>
        </p:spPr>
        <p:txBody>
          <a:bodyPr>
            <a:noAutofit/>
          </a:bodyPr>
          <a:lstStyle/>
          <a:p>
            <a:r>
              <a:rPr lang="fr-FR" sz="4400" b="1" dirty="0">
                <a:solidFill>
                  <a:srgbClr val="FF0000"/>
                </a:solidFill>
              </a:rPr>
              <a:t>Projet FLEXESPACE</a:t>
            </a:r>
          </a:p>
        </p:txBody>
      </p:sp>
      <p:sp>
        <p:nvSpPr>
          <p:cNvPr id="3" name="Sous-titre 2">
            <a:extLst>
              <a:ext uri="{FF2B5EF4-FFF2-40B4-BE49-F238E27FC236}">
                <a16:creationId xmlns:a16="http://schemas.microsoft.com/office/drawing/2014/main" id="{2753CEC1-D0AE-5E4A-B133-B91A76424BB3}"/>
              </a:ext>
            </a:extLst>
          </p:cNvPr>
          <p:cNvSpPr>
            <a:spLocks noGrp="1"/>
          </p:cNvSpPr>
          <p:nvPr>
            <p:ph type="subTitle" idx="1"/>
          </p:nvPr>
        </p:nvSpPr>
        <p:spPr>
          <a:xfrm>
            <a:off x="2001794" y="1198606"/>
            <a:ext cx="7881843" cy="538837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2800" b="1" dirty="0">
                <a:solidFill>
                  <a:srgbClr val="FF0000"/>
                </a:solidFill>
              </a:rPr>
              <a:t>Différencier pour réduire les inégalités et optimiser la réussite de chacun</a:t>
            </a:r>
          </a:p>
        </p:txBody>
      </p:sp>
      <p:pic>
        <p:nvPicPr>
          <p:cNvPr id="6" name="Image 5" descr="Une image contenant intérieur, plancher, mur, personne&#10;&#10;&#10;&#10;Description générée automatiquement">
            <a:extLst>
              <a:ext uri="{FF2B5EF4-FFF2-40B4-BE49-F238E27FC236}">
                <a16:creationId xmlns:a16="http://schemas.microsoft.com/office/drawing/2014/main" id="{C08A5CD2-C2CF-5D47-8E5F-2B6120D9D06F}"/>
              </a:ext>
            </a:extLst>
          </p:cNvPr>
          <p:cNvPicPr>
            <a:picLocks noChangeAspect="1"/>
          </p:cNvPicPr>
          <p:nvPr/>
        </p:nvPicPr>
        <p:blipFill>
          <a:blip r:embed="rId2"/>
          <a:stretch>
            <a:fillRect/>
          </a:stretch>
        </p:blipFill>
        <p:spPr>
          <a:xfrm>
            <a:off x="2149337" y="2094304"/>
            <a:ext cx="7153689" cy="4651660"/>
          </a:xfrm>
          <a:prstGeom prst="rect">
            <a:avLst/>
          </a:prstGeom>
        </p:spPr>
      </p:pic>
    </p:spTree>
    <p:extLst>
      <p:ext uri="{BB962C8B-B14F-4D97-AF65-F5344CB8AC3E}">
        <p14:creationId xmlns:p14="http://schemas.microsoft.com/office/powerpoint/2010/main" val="141098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Comment?</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1968560"/>
            <a:ext cx="10515600" cy="4524315"/>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		Un espace flexible, agile et modulable permettant:</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Un sentiment d’appartenance au groupe classe;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La mobilité pour une augmentation de la vigilance et de l’attention;</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Une dynamique individuelle et une dynamique classe;</a:t>
            </a:r>
            <a:endPar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L’autonomie;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Une pédagogie différenciée, successive et simultanée;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L’apprentissage coopératif: développer le tutorat, la collaboration et l’entraide;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Développer les interactions sociales;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Responsabiliser;</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Développer l’oralité;</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Un engagement cognitif et social;</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Intégrer le numérique (BYOD).</a:t>
            </a:r>
            <a:endParaRPr lang="fr-FR" sz="22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62105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Vigilance</a:t>
            </a:r>
          </a:p>
        </p:txBody>
      </p:sp>
      <p:sp>
        <p:nvSpPr>
          <p:cNvPr id="4" name="Rectangle 3">
            <a:extLst>
              <a:ext uri="{FF2B5EF4-FFF2-40B4-BE49-F238E27FC236}">
                <a16:creationId xmlns:a16="http://schemas.microsoft.com/office/drawing/2014/main" id="{F7BBDDC5-FBBB-2B48-9581-1DB7229ABDA7}"/>
              </a:ext>
            </a:extLst>
          </p:cNvPr>
          <p:cNvSpPr/>
          <p:nvPr/>
        </p:nvSpPr>
        <p:spPr>
          <a:xfrm>
            <a:off x="838201" y="1855541"/>
            <a:ext cx="10515599" cy="4862870"/>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Différenciation n’est pas individualiser: le programme est le même pour tous;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Préparer et « éduquer » pour ces nouvelles modalités;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Repérer les qualités et défauts de chacun;</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Bien constituer les groupes;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Groupes non figés;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Rôles dans le groupe variables;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Réguler le temps, le rythme et l’enseignement;</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S’assurer que tous les élèves ont compris;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Varier: buts collectifs et individuels;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Responsabilités variables (cognitives, sociales, organisationnelles…);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Mettre en place une interdépendance positive dans les groupes (responsabilité, tâches, numérique);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2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Rester en veille et s’adosser à la recherche.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2205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xfrm>
            <a:off x="838200" y="377482"/>
            <a:ext cx="10515600" cy="13255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Evaluation du projet</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1911728"/>
            <a:ext cx="10515600" cy="4524315"/>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Etre réflexif et faire une analyse a priori et a posteriori de chaque séance;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La </a:t>
            </a:r>
            <a:r>
              <a:rPr lang="fr-FR" sz="2400" dirty="0" err="1">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co</a:t>
            </a: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-observation: évaluation par les pairs;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Evaluer le temps d’apprentissage et d’engagement cognitif de chaque élève;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Réflexion collective critique autour des modalités pédagogiques;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Observer l’évolution des compétences comportementales et émotionnelles;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Suivre avec attention la progression de chaque élève à travers ses résultats.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endParaRP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449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F72BC-6483-B942-B3A9-3BC6D920D2FF}"/>
              </a:ext>
            </a:extLst>
          </p:cNvPr>
          <p:cNvSpPr>
            <a:spLocks noGrp="1"/>
          </p:cNvSpPr>
          <p:nvPr>
            <p:ph type="title"/>
          </p:nvPr>
        </p:nvSpPr>
        <p:spPr>
          <a:xfrm>
            <a:off x="838200" y="365126"/>
            <a:ext cx="10307595" cy="1179470"/>
          </a:xfrm>
          <a:solidFill>
            <a:schemeClr val="accent1">
              <a:lumMod val="40000"/>
              <a:lumOff val="60000"/>
            </a:schemeClr>
          </a:solidFill>
        </p:spPr>
        <p:txBody>
          <a:bodyPr/>
          <a:lstStyle/>
          <a:p>
            <a:pPr algn="ctr"/>
            <a:r>
              <a:rPr lang="fr-FR" b="1" dirty="0">
                <a:solidFill>
                  <a:srgbClr val="FF0000"/>
                </a:solidFill>
              </a:rPr>
              <a:t>BUDGET</a:t>
            </a:r>
          </a:p>
        </p:txBody>
      </p:sp>
      <p:sp>
        <p:nvSpPr>
          <p:cNvPr id="3" name="Espace réservé du contenu 2">
            <a:extLst>
              <a:ext uri="{FF2B5EF4-FFF2-40B4-BE49-F238E27FC236}">
                <a16:creationId xmlns:a16="http://schemas.microsoft.com/office/drawing/2014/main" id="{78002320-1D22-5D4B-B450-811F2DFAFEBC}"/>
              </a:ext>
            </a:extLst>
          </p:cNvPr>
          <p:cNvSpPr>
            <a:spLocks noGrp="1"/>
          </p:cNvSpPr>
          <p:nvPr>
            <p:ph sz="half" idx="1"/>
          </p:nvPr>
        </p:nvSpPr>
        <p:spPr>
          <a:xfrm>
            <a:off x="741405" y="1825624"/>
            <a:ext cx="5278395" cy="4667249"/>
          </a:xfrm>
        </p:spPr>
        <p:txBody>
          <a:bodyPr>
            <a:normAutofit lnSpcReduction="10000"/>
          </a:bodyPr>
          <a:lstStyle/>
          <a:p>
            <a:r>
              <a:rPr lang="fr-FR" sz="2400" dirty="0"/>
              <a:t>Pour créer notre espace flexible et numérique, nous avons limité les dépenses en permettant d’utiliser les outils de médias personnels (smartphone, tablette etc.).</a:t>
            </a:r>
          </a:p>
          <a:p>
            <a:r>
              <a:rPr lang="fr-FR" sz="2400" dirty="0"/>
              <a:t>Nous comptons, avec l’aide des parents et associations, commander des tables rondes et les adapter à notre futur espace, et participer, si cela est nécessaire, aux travaux de peinture.</a:t>
            </a:r>
          </a:p>
          <a:p>
            <a:pPr marL="285750" indent="-285750"/>
            <a:r>
              <a:rPr lang="fr-FR" sz="2400" dirty="0"/>
              <a:t>Adapter les tabourets et chaises  de l’établissement pour les rendre mobiles (sur roulettes</a:t>
            </a:r>
            <a:r>
              <a:rPr lang="fr-FR" dirty="0"/>
              <a:t>).</a:t>
            </a:r>
          </a:p>
          <a:p>
            <a:pPr marL="0" indent="0">
              <a:buNone/>
            </a:pPr>
            <a:endParaRPr lang="fr-FR" dirty="0"/>
          </a:p>
          <a:p>
            <a:endParaRPr lang="fr-FR" dirty="0"/>
          </a:p>
        </p:txBody>
      </p:sp>
      <mc:AlternateContent xmlns:mc="http://schemas.openxmlformats.org/markup-compatibility/2006" xmlns:a14="http://schemas.microsoft.com/office/drawing/2010/main">
        <mc:Choice Requires="a14">
          <p:graphicFrame>
            <p:nvGraphicFramePr>
              <p:cNvPr id="6" name="Espace réservé du contenu 5">
                <a:extLst>
                  <a:ext uri="{FF2B5EF4-FFF2-40B4-BE49-F238E27FC236}">
                    <a16:creationId xmlns:a16="http://schemas.microsoft.com/office/drawing/2014/main" id="{0B6C4809-27B4-3E4F-BB6E-281CD5B3C0AE}"/>
                  </a:ext>
                </a:extLst>
              </p:cNvPr>
              <p:cNvGraphicFramePr>
                <a:graphicFrameLocks noGrp="1"/>
              </p:cNvGraphicFramePr>
              <p:nvPr>
                <p:ph sz="half" idx="2"/>
                <p:extLst>
                  <p:ext uri="{D42A27DB-BD31-4B8C-83A1-F6EECF244321}">
                    <p14:modId xmlns:p14="http://schemas.microsoft.com/office/powerpoint/2010/main" val="3587614805"/>
                  </p:ext>
                </p:extLst>
              </p:nvPr>
            </p:nvGraphicFramePr>
            <p:xfrm>
              <a:off x="7383163" y="2666749"/>
              <a:ext cx="3762632" cy="2763520"/>
            </p:xfrm>
            <a:graphic>
              <a:graphicData uri="http://schemas.openxmlformats.org/drawingml/2006/table">
                <a:tbl>
                  <a:tblPr firstRow="1" bandRow="1">
                    <a:tableStyleId>{5C22544A-7EE6-4342-B048-85BDC9FD1C3A}</a:tableStyleId>
                  </a:tblPr>
                  <a:tblGrid>
                    <a:gridCol w="1538416">
                      <a:extLst>
                        <a:ext uri="{9D8B030D-6E8A-4147-A177-3AD203B41FA5}">
                          <a16:colId xmlns:a16="http://schemas.microsoft.com/office/drawing/2014/main" val="2536921191"/>
                        </a:ext>
                      </a:extLst>
                    </a:gridCol>
                    <a:gridCol w="939114">
                      <a:extLst>
                        <a:ext uri="{9D8B030D-6E8A-4147-A177-3AD203B41FA5}">
                          <a16:colId xmlns:a16="http://schemas.microsoft.com/office/drawing/2014/main" val="4239170068"/>
                        </a:ext>
                      </a:extLst>
                    </a:gridCol>
                    <a:gridCol w="1285102">
                      <a:extLst>
                        <a:ext uri="{9D8B030D-6E8A-4147-A177-3AD203B41FA5}">
                          <a16:colId xmlns:a16="http://schemas.microsoft.com/office/drawing/2014/main" val="1924726235"/>
                        </a:ext>
                      </a:extLst>
                    </a:gridCol>
                  </a:tblGrid>
                  <a:tr h="370840">
                    <a:tc>
                      <a:txBody>
                        <a:bodyPr/>
                        <a:lstStyle/>
                        <a:p>
                          <a:r>
                            <a:rPr lang="fr-FR" dirty="0"/>
                            <a:t>Travaux</a:t>
                          </a:r>
                        </a:p>
                      </a:txBody>
                      <a:tcPr/>
                    </a:tc>
                    <a:tc>
                      <a:txBody>
                        <a:bodyPr/>
                        <a:lstStyle/>
                        <a:p>
                          <a:r>
                            <a:rPr lang="fr-FR" dirty="0" err="1"/>
                            <a:t>Quatité</a:t>
                          </a:r>
                          <a:endParaRPr lang="fr-FR" dirty="0"/>
                        </a:p>
                        <a:p>
                          <a:endParaRPr lang="fr-FR" dirty="0"/>
                        </a:p>
                      </a:txBody>
                      <a:tcPr/>
                    </a:tc>
                    <a:tc>
                      <a:txBody>
                        <a:bodyPr/>
                        <a:lstStyle/>
                        <a:p>
                          <a:r>
                            <a:rPr lang="fr-FR" dirty="0"/>
                            <a:t>Estimation en €</a:t>
                          </a:r>
                        </a:p>
                      </a:txBody>
                      <a:tcPr/>
                    </a:tc>
                    <a:extLst>
                      <a:ext uri="{0D108BD9-81ED-4DB2-BD59-A6C34878D82A}">
                        <a16:rowId xmlns:a16="http://schemas.microsoft.com/office/drawing/2014/main" val="103005960"/>
                      </a:ext>
                    </a:extLst>
                  </a:tr>
                  <a:tr h="370840">
                    <a:tc>
                      <a:txBody>
                        <a:bodyPr/>
                        <a:lstStyle/>
                        <a:p>
                          <a:r>
                            <a:rPr lang="fr-FR" dirty="0"/>
                            <a:t>Peinture mur</a:t>
                          </a:r>
                        </a:p>
                      </a:txBody>
                      <a:tcPr/>
                    </a:tc>
                    <a:tc>
                      <a:txBody>
                        <a:bodyPr/>
                        <a:lstStyle/>
                        <a:p>
                          <a:r>
                            <a:rPr lang="fr-FR" dirty="0"/>
                            <a:t>100 </a:t>
                          </a:r>
                          <a14:m>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oMath>
                          </a14:m>
                          <a:endParaRPr lang="fr-FR" dirty="0"/>
                        </a:p>
                      </a:txBody>
                      <a:tcPr/>
                    </a:tc>
                    <a:tc>
                      <a:txBody>
                        <a:bodyPr/>
                        <a:lstStyle/>
                        <a:p>
                          <a:r>
                            <a:rPr lang="fr-FR" dirty="0"/>
                            <a:t>1000</a:t>
                          </a:r>
                        </a:p>
                      </a:txBody>
                      <a:tcPr/>
                    </a:tc>
                    <a:extLst>
                      <a:ext uri="{0D108BD9-81ED-4DB2-BD59-A6C34878D82A}">
                        <a16:rowId xmlns:a16="http://schemas.microsoft.com/office/drawing/2014/main" val="1833678516"/>
                      </a:ext>
                    </a:extLst>
                  </a:tr>
                  <a:tr h="370840">
                    <a:tc>
                      <a:txBody>
                        <a:bodyPr/>
                        <a:lstStyle/>
                        <a:p>
                          <a:r>
                            <a:rPr lang="fr-FR" dirty="0"/>
                            <a:t>sol</a:t>
                          </a:r>
                        </a:p>
                      </a:txBody>
                      <a:tcPr/>
                    </a:tc>
                    <a:tc>
                      <a:txBody>
                        <a:bodyPr/>
                        <a:lstStyle/>
                        <a:p>
                          <a:r>
                            <a:rPr lang="fr-FR" dirty="0"/>
                            <a:t>48 </a:t>
                          </a:r>
                          <a14:m>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oMath>
                          </a14:m>
                          <a:endParaRPr lang="fr-FR" dirty="0"/>
                        </a:p>
                      </a:txBody>
                      <a:tcPr/>
                    </a:tc>
                    <a:tc>
                      <a:txBody>
                        <a:bodyPr/>
                        <a:lstStyle/>
                        <a:p>
                          <a:r>
                            <a:rPr lang="fr-FR" dirty="0"/>
                            <a:t>960</a:t>
                          </a:r>
                        </a:p>
                      </a:txBody>
                      <a:tcPr/>
                    </a:tc>
                    <a:extLst>
                      <a:ext uri="{0D108BD9-81ED-4DB2-BD59-A6C34878D82A}">
                        <a16:rowId xmlns:a16="http://schemas.microsoft.com/office/drawing/2014/main" val="2247481134"/>
                      </a:ext>
                    </a:extLst>
                  </a:tr>
                  <a:tr h="370840">
                    <a:tc>
                      <a:txBody>
                        <a:bodyPr/>
                        <a:lstStyle/>
                        <a:p>
                          <a:r>
                            <a:rPr lang="fr-FR" dirty="0"/>
                            <a:t>Tables</a:t>
                          </a:r>
                        </a:p>
                      </a:txBody>
                      <a:tcPr/>
                    </a:tc>
                    <a:tc>
                      <a:txBody>
                        <a:bodyPr/>
                        <a:lstStyle/>
                        <a:p>
                          <a:r>
                            <a:rPr lang="fr-FR" dirty="0"/>
                            <a:t>6</a:t>
                          </a:r>
                        </a:p>
                      </a:txBody>
                      <a:tcPr/>
                    </a:tc>
                    <a:tc>
                      <a:txBody>
                        <a:bodyPr/>
                        <a:lstStyle/>
                        <a:p>
                          <a:r>
                            <a:rPr lang="fr-FR" dirty="0"/>
                            <a:t>1500</a:t>
                          </a:r>
                        </a:p>
                      </a:txBody>
                      <a:tcPr/>
                    </a:tc>
                    <a:extLst>
                      <a:ext uri="{0D108BD9-81ED-4DB2-BD59-A6C34878D82A}">
                        <a16:rowId xmlns:a16="http://schemas.microsoft.com/office/drawing/2014/main" val="60675095"/>
                      </a:ext>
                    </a:extLst>
                  </a:tr>
                  <a:tr h="370840">
                    <a:tc>
                      <a:txBody>
                        <a:bodyPr/>
                        <a:lstStyle/>
                        <a:p>
                          <a:r>
                            <a:rPr lang="fr-FR" dirty="0"/>
                            <a:t>Tableau </a:t>
                          </a:r>
                          <a:r>
                            <a:rPr lang="fr-FR" dirty="0" err="1"/>
                            <a:t>velleda</a:t>
                          </a:r>
                          <a:endParaRPr lang="fr-FR" dirty="0"/>
                        </a:p>
                      </a:txBody>
                      <a:tcPr/>
                    </a:tc>
                    <a:tc>
                      <a:txBody>
                        <a:bodyPr/>
                        <a:lstStyle/>
                        <a:p>
                          <a:r>
                            <a:rPr lang="fr-FR" dirty="0"/>
                            <a:t>4 </a:t>
                          </a:r>
                          <a14:m>
                            <m:oMath xmlns:m="http://schemas.openxmlformats.org/officeDocument/2006/math">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2</m:t>
                                  </m:r>
                                </m:sup>
                              </m:sSup>
                            </m:oMath>
                          </a14:m>
                          <a:endParaRPr lang="fr-FR" dirty="0"/>
                        </a:p>
                      </a:txBody>
                      <a:tcPr/>
                    </a:tc>
                    <a:tc>
                      <a:txBody>
                        <a:bodyPr/>
                        <a:lstStyle/>
                        <a:p>
                          <a:r>
                            <a:rPr lang="fr-FR" dirty="0"/>
                            <a:t>100</a:t>
                          </a:r>
                        </a:p>
                      </a:txBody>
                      <a:tcPr/>
                    </a:tc>
                    <a:extLst>
                      <a:ext uri="{0D108BD9-81ED-4DB2-BD59-A6C34878D82A}">
                        <a16:rowId xmlns:a16="http://schemas.microsoft.com/office/drawing/2014/main" val="3969678065"/>
                      </a:ext>
                    </a:extLst>
                  </a:tr>
                  <a:tr h="370840">
                    <a:tc>
                      <a:txBody>
                        <a:bodyPr/>
                        <a:lstStyle/>
                        <a:p>
                          <a:r>
                            <a:rPr lang="fr-FR" dirty="0"/>
                            <a:t>Total</a:t>
                          </a:r>
                        </a:p>
                      </a:txBody>
                      <a:tcPr/>
                    </a:tc>
                    <a:tc>
                      <a:txBody>
                        <a:bodyPr/>
                        <a:lstStyle/>
                        <a:p>
                          <a:endParaRPr lang="fr-FR" dirty="0"/>
                        </a:p>
                      </a:txBody>
                      <a:tcPr/>
                    </a:tc>
                    <a:tc>
                      <a:txBody>
                        <a:bodyPr/>
                        <a:lstStyle/>
                        <a:p>
                          <a:r>
                            <a:rPr lang="fr-FR" dirty="0"/>
                            <a:t>3560 </a:t>
                          </a:r>
                        </a:p>
                      </a:txBody>
                      <a:tcPr/>
                    </a:tc>
                    <a:extLst>
                      <a:ext uri="{0D108BD9-81ED-4DB2-BD59-A6C34878D82A}">
                        <a16:rowId xmlns:a16="http://schemas.microsoft.com/office/drawing/2014/main" val="2854307197"/>
                      </a:ext>
                    </a:extLst>
                  </a:tr>
                </a:tbl>
              </a:graphicData>
            </a:graphic>
          </p:graphicFrame>
        </mc:Choice>
        <mc:Fallback xmlns="">
          <p:graphicFrame>
            <p:nvGraphicFramePr>
              <p:cNvPr id="6" name="Espace réservé du contenu 5">
                <a:extLst>
                  <a:ext uri="{FF2B5EF4-FFF2-40B4-BE49-F238E27FC236}">
                    <a16:creationId xmlns:a16="http://schemas.microsoft.com/office/drawing/2014/main" id="{0B6C4809-27B4-3E4F-BB6E-281CD5B3C0AE}"/>
                  </a:ext>
                </a:extLst>
              </p:cNvPr>
              <p:cNvGraphicFramePr>
                <a:graphicFrameLocks noGrp="1"/>
              </p:cNvGraphicFramePr>
              <p:nvPr>
                <p:ph sz="half" idx="2"/>
                <p:extLst>
                  <p:ext uri="{D42A27DB-BD31-4B8C-83A1-F6EECF244321}">
                    <p14:modId xmlns:p14="http://schemas.microsoft.com/office/powerpoint/2010/main" val="3587614805"/>
                  </p:ext>
                </p:extLst>
              </p:nvPr>
            </p:nvGraphicFramePr>
            <p:xfrm>
              <a:off x="7383163" y="2666749"/>
              <a:ext cx="3762632" cy="2763520"/>
            </p:xfrm>
            <a:graphic>
              <a:graphicData uri="http://schemas.openxmlformats.org/drawingml/2006/table">
                <a:tbl>
                  <a:tblPr firstRow="1" bandRow="1">
                    <a:tableStyleId>{5C22544A-7EE6-4342-B048-85BDC9FD1C3A}</a:tableStyleId>
                  </a:tblPr>
                  <a:tblGrid>
                    <a:gridCol w="1538416">
                      <a:extLst>
                        <a:ext uri="{9D8B030D-6E8A-4147-A177-3AD203B41FA5}">
                          <a16:colId xmlns:a16="http://schemas.microsoft.com/office/drawing/2014/main" val="2536921191"/>
                        </a:ext>
                      </a:extLst>
                    </a:gridCol>
                    <a:gridCol w="939114">
                      <a:extLst>
                        <a:ext uri="{9D8B030D-6E8A-4147-A177-3AD203B41FA5}">
                          <a16:colId xmlns:a16="http://schemas.microsoft.com/office/drawing/2014/main" val="4239170068"/>
                        </a:ext>
                      </a:extLst>
                    </a:gridCol>
                    <a:gridCol w="1285102">
                      <a:extLst>
                        <a:ext uri="{9D8B030D-6E8A-4147-A177-3AD203B41FA5}">
                          <a16:colId xmlns:a16="http://schemas.microsoft.com/office/drawing/2014/main" val="1924726235"/>
                        </a:ext>
                      </a:extLst>
                    </a:gridCol>
                  </a:tblGrid>
                  <a:tr h="640080">
                    <a:tc>
                      <a:txBody>
                        <a:bodyPr/>
                        <a:lstStyle/>
                        <a:p>
                          <a:r>
                            <a:rPr lang="fr-FR" dirty="0"/>
                            <a:t>Travaux</a:t>
                          </a:r>
                        </a:p>
                      </a:txBody>
                      <a:tcPr/>
                    </a:tc>
                    <a:tc>
                      <a:txBody>
                        <a:bodyPr/>
                        <a:lstStyle/>
                        <a:p>
                          <a:r>
                            <a:rPr lang="fr-FR" dirty="0" err="1"/>
                            <a:t>Quatité</a:t>
                          </a:r>
                          <a:endParaRPr lang="fr-FR" dirty="0"/>
                        </a:p>
                        <a:p>
                          <a:endParaRPr lang="fr-FR" dirty="0"/>
                        </a:p>
                      </a:txBody>
                      <a:tcPr/>
                    </a:tc>
                    <a:tc>
                      <a:txBody>
                        <a:bodyPr/>
                        <a:lstStyle/>
                        <a:p>
                          <a:r>
                            <a:rPr lang="fr-FR" dirty="0"/>
                            <a:t>Estimation en €</a:t>
                          </a:r>
                        </a:p>
                      </a:txBody>
                      <a:tcPr/>
                    </a:tc>
                    <a:extLst>
                      <a:ext uri="{0D108BD9-81ED-4DB2-BD59-A6C34878D82A}">
                        <a16:rowId xmlns:a16="http://schemas.microsoft.com/office/drawing/2014/main" val="103005960"/>
                      </a:ext>
                    </a:extLst>
                  </a:tr>
                  <a:tr h="370840">
                    <a:tc>
                      <a:txBody>
                        <a:bodyPr/>
                        <a:lstStyle/>
                        <a:p>
                          <a:r>
                            <a:rPr lang="fr-FR" dirty="0"/>
                            <a:t>Peinture mur</a:t>
                          </a:r>
                        </a:p>
                      </a:txBody>
                      <a:tcPr/>
                    </a:tc>
                    <a:tc>
                      <a:txBody>
                        <a:bodyPr/>
                        <a:lstStyle/>
                        <a:p>
                          <a:endParaRPr lang="fr-FR"/>
                        </a:p>
                      </a:txBody>
                      <a:tcPr>
                        <a:blipFill>
                          <a:blip r:embed="rId2"/>
                          <a:stretch>
                            <a:fillRect l="-162667" t="-182759" r="-136000" b="-503448"/>
                          </a:stretch>
                        </a:blipFill>
                      </a:tcPr>
                    </a:tc>
                    <a:tc>
                      <a:txBody>
                        <a:bodyPr/>
                        <a:lstStyle/>
                        <a:p>
                          <a:r>
                            <a:rPr lang="fr-FR" dirty="0"/>
                            <a:t>1000</a:t>
                          </a:r>
                        </a:p>
                      </a:txBody>
                      <a:tcPr/>
                    </a:tc>
                    <a:extLst>
                      <a:ext uri="{0D108BD9-81ED-4DB2-BD59-A6C34878D82A}">
                        <a16:rowId xmlns:a16="http://schemas.microsoft.com/office/drawing/2014/main" val="1833678516"/>
                      </a:ext>
                    </a:extLst>
                  </a:tr>
                  <a:tr h="370840">
                    <a:tc>
                      <a:txBody>
                        <a:bodyPr/>
                        <a:lstStyle/>
                        <a:p>
                          <a:r>
                            <a:rPr lang="fr-FR" dirty="0"/>
                            <a:t>sol</a:t>
                          </a:r>
                        </a:p>
                      </a:txBody>
                      <a:tcPr/>
                    </a:tc>
                    <a:tc>
                      <a:txBody>
                        <a:bodyPr/>
                        <a:lstStyle/>
                        <a:p>
                          <a:endParaRPr lang="fr-FR"/>
                        </a:p>
                      </a:txBody>
                      <a:tcPr>
                        <a:blipFill>
                          <a:blip r:embed="rId2"/>
                          <a:stretch>
                            <a:fillRect l="-162667" t="-273333" r="-136000" b="-386667"/>
                          </a:stretch>
                        </a:blipFill>
                      </a:tcPr>
                    </a:tc>
                    <a:tc>
                      <a:txBody>
                        <a:bodyPr/>
                        <a:lstStyle/>
                        <a:p>
                          <a:r>
                            <a:rPr lang="fr-FR" dirty="0"/>
                            <a:t>960</a:t>
                          </a:r>
                        </a:p>
                      </a:txBody>
                      <a:tcPr/>
                    </a:tc>
                    <a:extLst>
                      <a:ext uri="{0D108BD9-81ED-4DB2-BD59-A6C34878D82A}">
                        <a16:rowId xmlns:a16="http://schemas.microsoft.com/office/drawing/2014/main" val="2247481134"/>
                      </a:ext>
                    </a:extLst>
                  </a:tr>
                  <a:tr h="370840">
                    <a:tc>
                      <a:txBody>
                        <a:bodyPr/>
                        <a:lstStyle/>
                        <a:p>
                          <a:r>
                            <a:rPr lang="fr-FR" dirty="0"/>
                            <a:t>Tables</a:t>
                          </a:r>
                        </a:p>
                      </a:txBody>
                      <a:tcPr/>
                    </a:tc>
                    <a:tc>
                      <a:txBody>
                        <a:bodyPr/>
                        <a:lstStyle/>
                        <a:p>
                          <a:r>
                            <a:rPr lang="fr-FR" dirty="0"/>
                            <a:t>6</a:t>
                          </a:r>
                        </a:p>
                      </a:txBody>
                      <a:tcPr/>
                    </a:tc>
                    <a:tc>
                      <a:txBody>
                        <a:bodyPr/>
                        <a:lstStyle/>
                        <a:p>
                          <a:r>
                            <a:rPr lang="fr-FR" dirty="0"/>
                            <a:t>1500</a:t>
                          </a:r>
                        </a:p>
                      </a:txBody>
                      <a:tcPr/>
                    </a:tc>
                    <a:extLst>
                      <a:ext uri="{0D108BD9-81ED-4DB2-BD59-A6C34878D82A}">
                        <a16:rowId xmlns:a16="http://schemas.microsoft.com/office/drawing/2014/main" val="60675095"/>
                      </a:ext>
                    </a:extLst>
                  </a:tr>
                  <a:tr h="640080">
                    <a:tc>
                      <a:txBody>
                        <a:bodyPr/>
                        <a:lstStyle/>
                        <a:p>
                          <a:r>
                            <a:rPr lang="fr-FR" dirty="0"/>
                            <a:t>Tableau </a:t>
                          </a:r>
                          <a:r>
                            <a:rPr lang="fr-FR" dirty="0" err="1"/>
                            <a:t>velleda</a:t>
                          </a:r>
                          <a:endParaRPr lang="fr-FR" dirty="0"/>
                        </a:p>
                      </a:txBody>
                      <a:tcPr/>
                    </a:tc>
                    <a:tc>
                      <a:txBody>
                        <a:bodyPr/>
                        <a:lstStyle/>
                        <a:p>
                          <a:endParaRPr lang="fr-FR"/>
                        </a:p>
                      </a:txBody>
                      <a:tcPr>
                        <a:blipFill>
                          <a:blip r:embed="rId2"/>
                          <a:stretch>
                            <a:fillRect l="-162667" t="-276471" r="-136000" b="-70588"/>
                          </a:stretch>
                        </a:blipFill>
                      </a:tcPr>
                    </a:tc>
                    <a:tc>
                      <a:txBody>
                        <a:bodyPr/>
                        <a:lstStyle/>
                        <a:p>
                          <a:r>
                            <a:rPr lang="fr-FR" dirty="0"/>
                            <a:t>100</a:t>
                          </a:r>
                        </a:p>
                      </a:txBody>
                      <a:tcPr/>
                    </a:tc>
                    <a:extLst>
                      <a:ext uri="{0D108BD9-81ED-4DB2-BD59-A6C34878D82A}">
                        <a16:rowId xmlns:a16="http://schemas.microsoft.com/office/drawing/2014/main" val="3969678065"/>
                      </a:ext>
                    </a:extLst>
                  </a:tr>
                  <a:tr h="370840">
                    <a:tc>
                      <a:txBody>
                        <a:bodyPr/>
                        <a:lstStyle/>
                        <a:p>
                          <a:r>
                            <a:rPr lang="fr-FR" dirty="0"/>
                            <a:t>Total</a:t>
                          </a:r>
                        </a:p>
                      </a:txBody>
                      <a:tcPr/>
                    </a:tc>
                    <a:tc>
                      <a:txBody>
                        <a:bodyPr/>
                        <a:lstStyle/>
                        <a:p>
                          <a:endParaRPr lang="fr-FR" dirty="0"/>
                        </a:p>
                      </a:txBody>
                      <a:tcPr/>
                    </a:tc>
                    <a:tc>
                      <a:txBody>
                        <a:bodyPr/>
                        <a:lstStyle/>
                        <a:p>
                          <a:r>
                            <a:rPr lang="fr-FR" dirty="0"/>
                            <a:t>3560 </a:t>
                          </a:r>
                        </a:p>
                      </a:txBody>
                      <a:tcPr/>
                    </a:tc>
                    <a:extLst>
                      <a:ext uri="{0D108BD9-81ED-4DB2-BD59-A6C34878D82A}">
                        <a16:rowId xmlns:a16="http://schemas.microsoft.com/office/drawing/2014/main" val="2854307197"/>
                      </a:ext>
                    </a:extLst>
                  </a:tr>
                </a:tbl>
              </a:graphicData>
            </a:graphic>
          </p:graphicFrame>
        </mc:Fallback>
      </mc:AlternateContent>
    </p:spTree>
    <p:extLst>
      <p:ext uri="{BB962C8B-B14F-4D97-AF65-F5344CB8AC3E}">
        <p14:creationId xmlns:p14="http://schemas.microsoft.com/office/powerpoint/2010/main" val="353665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F72BC-6483-B942-B3A9-3BC6D920D2FF}"/>
              </a:ext>
            </a:extLst>
          </p:cNvPr>
          <p:cNvSpPr>
            <a:spLocks noGrp="1"/>
          </p:cNvSpPr>
          <p:nvPr>
            <p:ph type="title"/>
          </p:nvPr>
        </p:nvSpPr>
        <p:spPr>
          <a:xfrm>
            <a:off x="838200" y="365126"/>
            <a:ext cx="10307595" cy="1179470"/>
          </a:xfrm>
          <a:solidFill>
            <a:schemeClr val="accent1">
              <a:lumMod val="40000"/>
              <a:lumOff val="60000"/>
            </a:schemeClr>
          </a:solidFill>
        </p:spPr>
        <p:txBody>
          <a:bodyPr/>
          <a:lstStyle/>
          <a:p>
            <a:pPr algn="ctr"/>
            <a:r>
              <a:rPr lang="fr-FR" b="1" dirty="0">
                <a:solidFill>
                  <a:srgbClr val="FF0000"/>
                </a:solidFill>
              </a:rPr>
              <a:t>Cartographie des acteurs et sponsors</a:t>
            </a:r>
          </a:p>
        </p:txBody>
      </p:sp>
      <p:sp>
        <p:nvSpPr>
          <p:cNvPr id="3" name="Espace réservé du contenu 2">
            <a:extLst>
              <a:ext uri="{FF2B5EF4-FFF2-40B4-BE49-F238E27FC236}">
                <a16:creationId xmlns:a16="http://schemas.microsoft.com/office/drawing/2014/main" id="{78002320-1D22-5D4B-B450-811F2DFAFEBC}"/>
              </a:ext>
            </a:extLst>
          </p:cNvPr>
          <p:cNvSpPr>
            <a:spLocks noGrp="1"/>
          </p:cNvSpPr>
          <p:nvPr>
            <p:ph sz="half" idx="1"/>
          </p:nvPr>
        </p:nvSpPr>
        <p:spPr>
          <a:xfrm>
            <a:off x="741405" y="1858780"/>
            <a:ext cx="9736720" cy="4766872"/>
          </a:xfrm>
        </p:spPr>
        <p:txBody>
          <a:bodyPr>
            <a:normAutofit/>
          </a:bodyPr>
          <a:lstStyle/>
          <a:p>
            <a:r>
              <a:rPr lang="fr-FR" dirty="0"/>
              <a:t> Etablissement;</a:t>
            </a:r>
          </a:p>
          <a:p>
            <a:r>
              <a:rPr lang="fr-FR" dirty="0"/>
              <a:t>Conseil pédagogique;</a:t>
            </a:r>
          </a:p>
          <a:p>
            <a:r>
              <a:rPr lang="fr-FR" dirty="0"/>
              <a:t>Inspecteur référent;</a:t>
            </a:r>
          </a:p>
          <a:p>
            <a:r>
              <a:rPr lang="fr-FR" dirty="0"/>
              <a:t>Association des parents d’élèves;</a:t>
            </a:r>
          </a:p>
          <a:p>
            <a:r>
              <a:rPr lang="fr-FR" dirty="0" err="1"/>
              <a:t>ArchiClass</a:t>
            </a:r>
            <a:r>
              <a:rPr lang="fr-FR" dirty="0"/>
              <a:t>;</a:t>
            </a:r>
          </a:p>
          <a:p>
            <a:pPr lvl="0">
              <a:spcBef>
                <a:spcPts val="0"/>
              </a:spcBef>
            </a:pPr>
            <a:r>
              <a:rPr lang="fr-FR" dirty="0"/>
              <a:t>Parents, élèves;</a:t>
            </a:r>
          </a:p>
          <a:p>
            <a:pPr lvl="0">
              <a:spcBef>
                <a:spcPts val="0"/>
              </a:spcBef>
            </a:pPr>
            <a:r>
              <a:rPr lang="fr-FR" dirty="0"/>
              <a:t>Futur </a:t>
            </a:r>
            <a:r>
              <a:rPr lang="fr-FR" dirty="0" err="1"/>
              <a:t>Classroom</a:t>
            </a:r>
            <a:r>
              <a:rPr lang="fr-FR" dirty="0"/>
              <a:t> </a:t>
            </a:r>
            <a:r>
              <a:rPr lang="fr-FR" dirty="0" err="1"/>
              <a:t>Lab</a:t>
            </a:r>
            <a:r>
              <a:rPr lang="fr-FR" dirty="0"/>
              <a:t> (FCL);</a:t>
            </a:r>
          </a:p>
          <a:p>
            <a:pPr lvl="0">
              <a:spcBef>
                <a:spcPts val="0"/>
              </a:spcBef>
            </a:pPr>
            <a:r>
              <a:rPr lang="fr-FR" dirty="0"/>
              <a:t>Région pour qui l’éducation est la priorité essentielle: voir manifeste des régions pour le lycée d’aujourd’hui et de demain.</a:t>
            </a:r>
          </a:p>
          <a:p>
            <a:endParaRPr lang="fr-FR" dirty="0"/>
          </a:p>
        </p:txBody>
      </p:sp>
    </p:spTree>
    <p:extLst>
      <p:ext uri="{BB962C8B-B14F-4D97-AF65-F5344CB8AC3E}">
        <p14:creationId xmlns:p14="http://schemas.microsoft.com/office/powerpoint/2010/main" val="230113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F72BC-6483-B942-B3A9-3BC6D920D2FF}"/>
              </a:ext>
            </a:extLst>
          </p:cNvPr>
          <p:cNvSpPr>
            <a:spLocks noGrp="1"/>
          </p:cNvSpPr>
          <p:nvPr>
            <p:ph type="title"/>
          </p:nvPr>
        </p:nvSpPr>
        <p:spPr>
          <a:xfrm>
            <a:off x="838200" y="365126"/>
            <a:ext cx="10307595" cy="1179470"/>
          </a:xfrm>
          <a:solidFill>
            <a:schemeClr val="accent1">
              <a:lumMod val="40000"/>
              <a:lumOff val="60000"/>
            </a:schemeClr>
          </a:solidFill>
        </p:spPr>
        <p:txBody>
          <a:bodyPr/>
          <a:lstStyle/>
          <a:p>
            <a:pPr algn="ctr"/>
            <a:r>
              <a:rPr lang="fr-FR" b="1" dirty="0">
                <a:solidFill>
                  <a:srgbClr val="FF0000"/>
                </a:solidFill>
              </a:rPr>
              <a:t>Perspectives</a:t>
            </a:r>
          </a:p>
        </p:txBody>
      </p:sp>
      <p:sp>
        <p:nvSpPr>
          <p:cNvPr id="3" name="Espace réservé du contenu 2">
            <a:extLst>
              <a:ext uri="{FF2B5EF4-FFF2-40B4-BE49-F238E27FC236}">
                <a16:creationId xmlns:a16="http://schemas.microsoft.com/office/drawing/2014/main" id="{78002320-1D22-5D4B-B450-811F2DFAFEBC}"/>
              </a:ext>
            </a:extLst>
          </p:cNvPr>
          <p:cNvSpPr>
            <a:spLocks noGrp="1"/>
          </p:cNvSpPr>
          <p:nvPr>
            <p:ph sz="half" idx="1"/>
          </p:nvPr>
        </p:nvSpPr>
        <p:spPr>
          <a:xfrm>
            <a:off x="741405" y="1858780"/>
            <a:ext cx="11450595" cy="4999220"/>
          </a:xfrm>
        </p:spPr>
        <p:txBody>
          <a:bodyPr>
            <a:normAutofit/>
          </a:bodyPr>
          <a:lstStyle/>
          <a:p>
            <a:pPr>
              <a:buFont typeface="Wingdings" pitchFamily="2" charset="2"/>
              <a:buChar char="Ø"/>
            </a:pPr>
            <a:endParaRPr lang="fr-FR" dirty="0"/>
          </a:p>
          <a:p>
            <a:pPr>
              <a:buFont typeface="Wingdings" pitchFamily="2" charset="2"/>
              <a:buChar char="Ø"/>
            </a:pPr>
            <a:r>
              <a:rPr lang="fr-FR" dirty="0"/>
              <a:t>Expérimenter différentes modalités pédagogiques;</a:t>
            </a:r>
          </a:p>
          <a:p>
            <a:pPr>
              <a:buFont typeface="Wingdings" pitchFamily="2" charset="2"/>
              <a:buChar char="Ø"/>
            </a:pPr>
            <a:r>
              <a:rPr lang="fr-FR" dirty="0"/>
              <a:t>Innover et créer dans ce nouvel espace;</a:t>
            </a:r>
          </a:p>
          <a:p>
            <a:pPr>
              <a:buFont typeface="Wingdings" pitchFamily="2" charset="2"/>
              <a:buChar char="Ø"/>
            </a:pPr>
            <a:r>
              <a:rPr lang="fr-FR" dirty="0"/>
              <a:t>Espace ouvert à tous (</a:t>
            </a:r>
            <a:r>
              <a:rPr lang="fr-FR" dirty="0" err="1"/>
              <a:t>co</a:t>
            </a:r>
            <a:r>
              <a:rPr lang="fr-FR" dirty="0"/>
              <a:t>-observation);</a:t>
            </a:r>
          </a:p>
          <a:p>
            <a:pPr>
              <a:buFont typeface="Wingdings" pitchFamily="2" charset="2"/>
              <a:buChar char="Ø"/>
            </a:pPr>
            <a:r>
              <a:rPr lang="fr-FR" dirty="0"/>
              <a:t>Evaluation collective avec les élèves, mes pairs et les corps encadrants;</a:t>
            </a:r>
          </a:p>
          <a:p>
            <a:pPr>
              <a:buFont typeface="Wingdings" pitchFamily="2" charset="2"/>
              <a:buChar char="Ø"/>
            </a:pPr>
            <a:r>
              <a:rPr lang="fr-FR" dirty="0"/>
              <a:t>Transmettre mon expérience;</a:t>
            </a:r>
          </a:p>
          <a:p>
            <a:pPr>
              <a:buFont typeface="Wingdings" pitchFamily="2" charset="2"/>
              <a:buChar char="Ø"/>
            </a:pPr>
            <a:r>
              <a:rPr lang="fr-FR" dirty="0"/>
              <a:t>Si expérience positive, développer d’autres espaces et encourager leur essaimage;</a:t>
            </a:r>
          </a:p>
          <a:p>
            <a:pPr>
              <a:buFont typeface="Wingdings" pitchFamily="2" charset="2"/>
              <a:buChar char="Ø"/>
            </a:pPr>
            <a:r>
              <a:rPr lang="fr-FR" dirty="0"/>
              <a:t>Utiliser cet espace pour la SNT en mode branché ou débranché.</a:t>
            </a:r>
          </a:p>
          <a:p>
            <a:pPr>
              <a:buFont typeface="Wingdings" pitchFamily="2" charset="2"/>
              <a:buChar char="Ø"/>
            </a:pPr>
            <a:endParaRPr lang="fr-FR" dirty="0"/>
          </a:p>
        </p:txBody>
      </p:sp>
    </p:spTree>
    <p:extLst>
      <p:ext uri="{BB962C8B-B14F-4D97-AF65-F5344CB8AC3E}">
        <p14:creationId xmlns:p14="http://schemas.microsoft.com/office/powerpoint/2010/main" val="250051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CF72BC-6483-B942-B3A9-3BC6D920D2FF}"/>
              </a:ext>
            </a:extLst>
          </p:cNvPr>
          <p:cNvSpPr>
            <a:spLocks noGrp="1"/>
          </p:cNvSpPr>
          <p:nvPr>
            <p:ph type="title"/>
          </p:nvPr>
        </p:nvSpPr>
        <p:spPr>
          <a:xfrm>
            <a:off x="838200" y="365126"/>
            <a:ext cx="10307595" cy="1179470"/>
          </a:xfrm>
          <a:solidFill>
            <a:schemeClr val="accent1">
              <a:lumMod val="40000"/>
              <a:lumOff val="60000"/>
            </a:schemeClr>
          </a:solidFill>
        </p:spPr>
        <p:txBody>
          <a:bodyPr/>
          <a:lstStyle/>
          <a:p>
            <a:pPr algn="ctr"/>
            <a:r>
              <a:rPr lang="fr-FR" b="1" dirty="0">
                <a:solidFill>
                  <a:srgbClr val="FF0000"/>
                </a:solidFill>
              </a:rPr>
              <a:t>CONCLUSION</a:t>
            </a:r>
          </a:p>
        </p:txBody>
      </p:sp>
      <p:sp>
        <p:nvSpPr>
          <p:cNvPr id="3" name="Espace réservé du contenu 2">
            <a:extLst>
              <a:ext uri="{FF2B5EF4-FFF2-40B4-BE49-F238E27FC236}">
                <a16:creationId xmlns:a16="http://schemas.microsoft.com/office/drawing/2014/main" id="{78002320-1D22-5D4B-B450-811F2DFAFEBC}"/>
              </a:ext>
            </a:extLst>
          </p:cNvPr>
          <p:cNvSpPr>
            <a:spLocks noGrp="1"/>
          </p:cNvSpPr>
          <p:nvPr>
            <p:ph sz="half" idx="1"/>
          </p:nvPr>
        </p:nvSpPr>
        <p:spPr>
          <a:xfrm>
            <a:off x="741405" y="1858780"/>
            <a:ext cx="11450595" cy="4999220"/>
          </a:xfrm>
        </p:spPr>
        <p:txBody>
          <a:bodyPr>
            <a:normAutofit fontScale="92500" lnSpcReduction="20000"/>
          </a:bodyPr>
          <a:lstStyle/>
          <a:p>
            <a:pPr>
              <a:buFont typeface="Wingdings" pitchFamily="2" charset="2"/>
              <a:buChar char="Ø"/>
            </a:pPr>
            <a:endParaRPr lang="fr-FR" dirty="0"/>
          </a:p>
          <a:p>
            <a:pPr>
              <a:buFont typeface="Wingdings" pitchFamily="2" charset="2"/>
              <a:buChar char="Ø"/>
            </a:pPr>
            <a:r>
              <a:rPr lang="fr-FR" dirty="0"/>
              <a:t>Une riche expérience pour les élèves et moi-même grâce aux débats et échanges induits par ce projet;</a:t>
            </a:r>
          </a:p>
          <a:p>
            <a:pPr>
              <a:buFont typeface="Wingdings" pitchFamily="2" charset="2"/>
              <a:buChar char="Ø"/>
            </a:pPr>
            <a:r>
              <a:rPr lang="fr-FR" dirty="0"/>
              <a:t>Un enthousiasme prometteur et rassurant;</a:t>
            </a:r>
          </a:p>
          <a:p>
            <a:pPr>
              <a:buFont typeface="Wingdings" pitchFamily="2" charset="2"/>
              <a:buChar char="Ø"/>
            </a:pPr>
            <a:r>
              <a:rPr lang="fr-FR" dirty="0"/>
              <a:t>Les élèves, par leur intérêt au projet, se sont vite appropriés l’idée et l’esprit d’un espace innovant;</a:t>
            </a:r>
          </a:p>
          <a:p>
            <a:pPr>
              <a:buFont typeface="Wingdings" pitchFamily="2" charset="2"/>
              <a:buChar char="Ø"/>
            </a:pPr>
            <a:r>
              <a:rPr lang="fr-FR" dirty="0"/>
              <a:t>Grâce aux recherches qu’ils ont effectuées, ils ont acquis une certaine expertise en découvrant le vocabulaire d’espace innovant;</a:t>
            </a:r>
          </a:p>
          <a:p>
            <a:pPr>
              <a:buFont typeface="Wingdings" pitchFamily="2" charset="2"/>
              <a:buChar char="Ø"/>
            </a:pPr>
            <a:r>
              <a:rPr lang="fr-FR" dirty="0"/>
              <a:t>Les élèves ont été sensibilisés aux difficultés d’apprentissage des uns et des autres;</a:t>
            </a:r>
          </a:p>
          <a:p>
            <a:pPr>
              <a:buFont typeface="Wingdings" pitchFamily="2" charset="2"/>
              <a:buChar char="Ø"/>
            </a:pPr>
            <a:r>
              <a:rPr lang="fr-FR" dirty="0"/>
              <a:t>Les élèves rêvent de la classe qu’ils ont imaginée;</a:t>
            </a:r>
          </a:p>
          <a:p>
            <a:pPr>
              <a:buFont typeface="Wingdings" pitchFamily="2" charset="2"/>
              <a:buChar char="Ø"/>
            </a:pPr>
            <a:r>
              <a:rPr lang="fr-FR" dirty="0"/>
              <a:t>Pour ma part, un sentiment d’un projet perfectible. Nous avons manqué de temps. J’étais absent pendant 10 jours…</a:t>
            </a:r>
          </a:p>
          <a:p>
            <a:pPr>
              <a:buFont typeface="Wingdings" pitchFamily="2" charset="2"/>
              <a:buChar char="Ø"/>
            </a:pPr>
            <a:endParaRPr lang="fr-FR" dirty="0"/>
          </a:p>
        </p:txBody>
      </p:sp>
    </p:spTree>
    <p:extLst>
      <p:ext uri="{BB962C8B-B14F-4D97-AF65-F5344CB8AC3E}">
        <p14:creationId xmlns:p14="http://schemas.microsoft.com/office/powerpoint/2010/main" val="2157971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C8F580-0B9C-4246-8A6E-2A9F90EA76DE}"/>
              </a:ext>
            </a:extLst>
          </p:cNvPr>
          <p:cNvSpPr>
            <a:spLocks noGrp="1"/>
          </p:cNvSpPr>
          <p:nvPr>
            <p:ph type="title"/>
          </p:nvPr>
        </p:nvSpPr>
        <p:spPr>
          <a:xfrm>
            <a:off x="1306604" y="365126"/>
            <a:ext cx="9431418" cy="759339"/>
          </a:xfrm>
          <a:solidFill>
            <a:schemeClr val="accent1">
              <a:lumMod val="40000"/>
              <a:lumOff val="60000"/>
            </a:schemeClr>
          </a:solidFill>
        </p:spPr>
        <p:txBody>
          <a:bodyPr/>
          <a:lstStyle/>
          <a:p>
            <a:pPr algn="ctr"/>
            <a:r>
              <a:rPr lang="fr-FR" b="1" dirty="0">
                <a:solidFill>
                  <a:srgbClr val="FF0000"/>
                </a:solidFill>
              </a:rPr>
              <a:t>Notre classe</a:t>
            </a:r>
          </a:p>
        </p:txBody>
      </p:sp>
      <p:pic>
        <p:nvPicPr>
          <p:cNvPr id="9" name="Espace réservé du contenu 8" descr="Une image contenant intérieur, mur, salle de bain, toilette&#10;&#10;&#10;&#10;Description générée automatiquement">
            <a:extLst>
              <a:ext uri="{FF2B5EF4-FFF2-40B4-BE49-F238E27FC236}">
                <a16:creationId xmlns:a16="http://schemas.microsoft.com/office/drawing/2014/main" id="{0B611943-D798-BD46-80BA-9B374A9BC7F2}"/>
              </a:ext>
            </a:extLst>
          </p:cNvPr>
          <p:cNvPicPr>
            <a:picLocks noGrp="1" noChangeAspect="1"/>
          </p:cNvPicPr>
          <p:nvPr>
            <p:ph idx="1"/>
          </p:nvPr>
        </p:nvPicPr>
        <p:blipFill>
          <a:blip r:embed="rId2"/>
          <a:stretch>
            <a:fillRect/>
          </a:stretch>
        </p:blipFill>
        <p:spPr>
          <a:xfrm rot="5400000">
            <a:off x="762488" y="1668582"/>
            <a:ext cx="4352925" cy="3264693"/>
          </a:xfrm>
        </p:spPr>
      </p:pic>
      <p:pic>
        <p:nvPicPr>
          <p:cNvPr id="11" name="Image 10" descr="Une image contenant intérieur, plancher, mur, table&#10;&#10;&#10;&#10;Description générée automatiquement">
            <a:extLst>
              <a:ext uri="{FF2B5EF4-FFF2-40B4-BE49-F238E27FC236}">
                <a16:creationId xmlns:a16="http://schemas.microsoft.com/office/drawing/2014/main" id="{92FEBDF0-AB7C-714F-A462-3BD292429261}"/>
              </a:ext>
            </a:extLst>
          </p:cNvPr>
          <p:cNvPicPr>
            <a:picLocks noChangeAspect="1"/>
          </p:cNvPicPr>
          <p:nvPr/>
        </p:nvPicPr>
        <p:blipFill>
          <a:blip r:embed="rId3"/>
          <a:stretch>
            <a:fillRect/>
          </a:stretch>
        </p:blipFill>
        <p:spPr>
          <a:xfrm>
            <a:off x="4934121" y="1124465"/>
            <a:ext cx="5803901" cy="4352926"/>
          </a:xfrm>
          <a:prstGeom prst="rect">
            <a:avLst/>
          </a:prstGeom>
        </p:spPr>
      </p:pic>
      <p:sp>
        <p:nvSpPr>
          <p:cNvPr id="12" name="ZoneTexte 11">
            <a:extLst>
              <a:ext uri="{FF2B5EF4-FFF2-40B4-BE49-F238E27FC236}">
                <a16:creationId xmlns:a16="http://schemas.microsoft.com/office/drawing/2014/main" id="{7B03CADC-270E-0B45-A840-98B8675D2FBB}"/>
              </a:ext>
            </a:extLst>
          </p:cNvPr>
          <p:cNvSpPr txBox="1"/>
          <p:nvPr/>
        </p:nvSpPr>
        <p:spPr>
          <a:xfrm>
            <a:off x="392204" y="5661877"/>
            <a:ext cx="11465831" cy="830997"/>
          </a:xfrm>
          <a:prstGeom prst="rect">
            <a:avLst/>
          </a:prstGeom>
          <a:noFill/>
        </p:spPr>
        <p:txBody>
          <a:bodyPr wrap="none" rtlCol="0">
            <a:spAutoFit/>
          </a:bodyPr>
          <a:lstStyle/>
          <a:p>
            <a:r>
              <a:rPr lang="fr-FR" sz="2400" b="1" dirty="0">
                <a:solidFill>
                  <a:srgbClr val="FF0000"/>
                </a:solidFill>
              </a:rPr>
              <a:t>Si Pasteur revenait et voyait la médecine aujourd’hui, il verrait davantage de différences </a:t>
            </a:r>
          </a:p>
          <a:p>
            <a:r>
              <a:rPr lang="fr-FR" sz="2400" b="1" dirty="0">
                <a:solidFill>
                  <a:srgbClr val="FF0000"/>
                </a:solidFill>
              </a:rPr>
              <a:t>que si Jules Ferry rentrait dans une école (François TADDEI directeur du CRI).</a:t>
            </a:r>
            <a:endParaRPr lang="fr-FR" b="1" dirty="0">
              <a:solidFill>
                <a:srgbClr val="FF0000"/>
              </a:solidFill>
            </a:endParaRPr>
          </a:p>
        </p:txBody>
      </p:sp>
    </p:spTree>
    <p:extLst>
      <p:ext uri="{BB962C8B-B14F-4D97-AF65-F5344CB8AC3E}">
        <p14:creationId xmlns:p14="http://schemas.microsoft.com/office/powerpoint/2010/main" val="53574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Espace réservé du contenu 5" descr="Une image contenant tableau blanc, texte, signe, bâtiment&#10;&#10;&#10;&#10;Description générée automatiquement">
            <a:extLst>
              <a:ext uri="{FF2B5EF4-FFF2-40B4-BE49-F238E27FC236}">
                <a16:creationId xmlns:a16="http://schemas.microsoft.com/office/drawing/2014/main" id="{05F5D816-1064-A94F-91D8-8175B0D9A489}"/>
              </a:ext>
            </a:extLst>
          </p:cNvPr>
          <p:cNvPicPr>
            <a:picLocks noGrp="1" noChangeAspect="1"/>
          </p:cNvPicPr>
          <p:nvPr>
            <p:ph sz="half" idx="1"/>
          </p:nvPr>
        </p:nvPicPr>
        <p:blipFill>
          <a:blip r:embed="rId2"/>
          <a:stretch>
            <a:fillRect/>
          </a:stretch>
        </p:blipFill>
        <p:spPr>
          <a:xfrm rot="5400000">
            <a:off x="1350345" y="295571"/>
            <a:ext cx="1845277" cy="1383957"/>
          </a:xfrm>
        </p:spPr>
      </p:pic>
      <p:pic>
        <p:nvPicPr>
          <p:cNvPr id="8" name="Espace réservé du contenu 7" descr="Une image contenant intérieur, table&#10;&#10;&#10;&#10;Description générée automatiquement">
            <a:extLst>
              <a:ext uri="{FF2B5EF4-FFF2-40B4-BE49-F238E27FC236}">
                <a16:creationId xmlns:a16="http://schemas.microsoft.com/office/drawing/2014/main" id="{E60BE7D2-65D3-8A40-B23D-9EAEAB3741FC}"/>
              </a:ext>
            </a:extLst>
          </p:cNvPr>
          <p:cNvPicPr>
            <a:picLocks noGrp="1" noChangeAspect="1"/>
          </p:cNvPicPr>
          <p:nvPr>
            <p:ph sz="half" idx="2"/>
          </p:nvPr>
        </p:nvPicPr>
        <p:blipFill>
          <a:blip r:embed="rId3"/>
          <a:stretch>
            <a:fillRect/>
          </a:stretch>
        </p:blipFill>
        <p:spPr>
          <a:xfrm rot="5400000">
            <a:off x="4564572" y="294559"/>
            <a:ext cx="1837182" cy="1377886"/>
          </a:xfrm>
        </p:spPr>
      </p:pic>
      <p:pic>
        <p:nvPicPr>
          <p:cNvPr id="13" name="Image 12" descr="Une image contenant boîte, table, intérieur&#10;&#10;&#10;&#10;Description générée automatiquement">
            <a:extLst>
              <a:ext uri="{FF2B5EF4-FFF2-40B4-BE49-F238E27FC236}">
                <a16:creationId xmlns:a16="http://schemas.microsoft.com/office/drawing/2014/main" id="{A23A49F6-2DA2-0441-82D2-4C674E7E3001}"/>
              </a:ext>
            </a:extLst>
          </p:cNvPr>
          <p:cNvPicPr>
            <a:picLocks noChangeAspect="1"/>
          </p:cNvPicPr>
          <p:nvPr/>
        </p:nvPicPr>
        <p:blipFill>
          <a:blip r:embed="rId4"/>
          <a:stretch>
            <a:fillRect/>
          </a:stretch>
        </p:blipFill>
        <p:spPr>
          <a:xfrm rot="5400000">
            <a:off x="7612419" y="220807"/>
            <a:ext cx="1845279" cy="1383959"/>
          </a:xfrm>
          <a:prstGeom prst="rect">
            <a:avLst/>
          </a:prstGeom>
        </p:spPr>
      </p:pic>
      <p:pic>
        <p:nvPicPr>
          <p:cNvPr id="17" name="Image 16" descr="Une image contenant plancher, intérieur, table, bâtiment&#10;&#10;&#10;&#10;Description générée automatiquement">
            <a:extLst>
              <a:ext uri="{FF2B5EF4-FFF2-40B4-BE49-F238E27FC236}">
                <a16:creationId xmlns:a16="http://schemas.microsoft.com/office/drawing/2014/main" id="{6FF20B1A-9B40-FB4D-BA3C-451BFB741B63}"/>
              </a:ext>
            </a:extLst>
          </p:cNvPr>
          <p:cNvPicPr>
            <a:picLocks noChangeAspect="1"/>
          </p:cNvPicPr>
          <p:nvPr/>
        </p:nvPicPr>
        <p:blipFill>
          <a:blip r:embed="rId5"/>
          <a:stretch>
            <a:fillRect/>
          </a:stretch>
        </p:blipFill>
        <p:spPr>
          <a:xfrm>
            <a:off x="82734" y="2001798"/>
            <a:ext cx="2603560" cy="1952669"/>
          </a:xfrm>
          <a:prstGeom prst="rect">
            <a:avLst/>
          </a:prstGeom>
        </p:spPr>
      </p:pic>
      <p:pic>
        <p:nvPicPr>
          <p:cNvPr id="19" name="Image 18">
            <a:extLst>
              <a:ext uri="{FF2B5EF4-FFF2-40B4-BE49-F238E27FC236}">
                <a16:creationId xmlns:a16="http://schemas.microsoft.com/office/drawing/2014/main" id="{A31665C1-9F6F-7147-9F28-26D7EF75283F}"/>
              </a:ext>
            </a:extLst>
          </p:cNvPr>
          <p:cNvPicPr>
            <a:picLocks noChangeAspect="1"/>
          </p:cNvPicPr>
          <p:nvPr/>
        </p:nvPicPr>
        <p:blipFill>
          <a:blip r:embed="rId6"/>
          <a:stretch>
            <a:fillRect/>
          </a:stretch>
        </p:blipFill>
        <p:spPr>
          <a:xfrm>
            <a:off x="3962907" y="2001796"/>
            <a:ext cx="2603559" cy="1952669"/>
          </a:xfrm>
          <a:prstGeom prst="rect">
            <a:avLst/>
          </a:prstGeom>
        </p:spPr>
      </p:pic>
      <p:pic>
        <p:nvPicPr>
          <p:cNvPr id="21" name="Image 20" descr="Une image contenant intérieur, table, plancher, mur&#10;&#10;&#10;&#10;Description générée automatiquement">
            <a:extLst>
              <a:ext uri="{FF2B5EF4-FFF2-40B4-BE49-F238E27FC236}">
                <a16:creationId xmlns:a16="http://schemas.microsoft.com/office/drawing/2014/main" id="{971FDCD5-6DF4-4E43-B786-3A50516B87C2}"/>
              </a:ext>
            </a:extLst>
          </p:cNvPr>
          <p:cNvPicPr>
            <a:picLocks noChangeAspect="1"/>
          </p:cNvPicPr>
          <p:nvPr/>
        </p:nvPicPr>
        <p:blipFill>
          <a:blip r:embed="rId7"/>
          <a:stretch>
            <a:fillRect/>
          </a:stretch>
        </p:blipFill>
        <p:spPr>
          <a:xfrm>
            <a:off x="7843079" y="2001796"/>
            <a:ext cx="3471412" cy="1952669"/>
          </a:xfrm>
          <a:prstGeom prst="rect">
            <a:avLst/>
          </a:prstGeom>
        </p:spPr>
      </p:pic>
      <p:pic>
        <p:nvPicPr>
          <p:cNvPr id="24" name="Image 23" descr="Une image contenant personne, intérieur, lit, enfant&#10;&#10;&#10;&#10;Description générée automatiquement">
            <a:extLst>
              <a:ext uri="{FF2B5EF4-FFF2-40B4-BE49-F238E27FC236}">
                <a16:creationId xmlns:a16="http://schemas.microsoft.com/office/drawing/2014/main" id="{D504D48D-BE8B-7A44-9D61-BE45CEF9B816}"/>
              </a:ext>
            </a:extLst>
          </p:cNvPr>
          <p:cNvPicPr>
            <a:picLocks noChangeAspect="1"/>
          </p:cNvPicPr>
          <p:nvPr/>
        </p:nvPicPr>
        <p:blipFill>
          <a:blip r:embed="rId8"/>
          <a:stretch>
            <a:fillRect/>
          </a:stretch>
        </p:blipFill>
        <p:spPr>
          <a:xfrm rot="5400000">
            <a:off x="314057" y="4473167"/>
            <a:ext cx="2533896" cy="1900422"/>
          </a:xfrm>
          <a:prstGeom prst="rect">
            <a:avLst/>
          </a:prstGeom>
        </p:spPr>
      </p:pic>
      <p:pic>
        <p:nvPicPr>
          <p:cNvPr id="28" name="Image 27" descr="Une image contenant personne, intérieur, assis&#10;&#10;&#10;&#10;Description générée automatiquement">
            <a:extLst>
              <a:ext uri="{FF2B5EF4-FFF2-40B4-BE49-F238E27FC236}">
                <a16:creationId xmlns:a16="http://schemas.microsoft.com/office/drawing/2014/main" id="{43F2038E-635D-4C4B-8A36-E91C72ED17F2}"/>
              </a:ext>
            </a:extLst>
          </p:cNvPr>
          <p:cNvPicPr>
            <a:picLocks noChangeAspect="1"/>
          </p:cNvPicPr>
          <p:nvPr/>
        </p:nvPicPr>
        <p:blipFill>
          <a:blip r:embed="rId9"/>
          <a:stretch>
            <a:fillRect/>
          </a:stretch>
        </p:blipFill>
        <p:spPr>
          <a:xfrm rot="5400000">
            <a:off x="3175994" y="4472877"/>
            <a:ext cx="2531575" cy="1898681"/>
          </a:xfrm>
          <a:prstGeom prst="rect">
            <a:avLst/>
          </a:prstGeom>
        </p:spPr>
      </p:pic>
      <p:pic>
        <p:nvPicPr>
          <p:cNvPr id="31" name="Image 30" descr="Une image contenant personne, intérieur&#10;&#10;&#10;&#10;Description générée automatiquement">
            <a:extLst>
              <a:ext uri="{FF2B5EF4-FFF2-40B4-BE49-F238E27FC236}">
                <a16:creationId xmlns:a16="http://schemas.microsoft.com/office/drawing/2014/main" id="{BBC40884-2EBF-324C-B427-1E2324AF067D}"/>
              </a:ext>
            </a:extLst>
          </p:cNvPr>
          <p:cNvPicPr>
            <a:picLocks noChangeAspect="1"/>
          </p:cNvPicPr>
          <p:nvPr/>
        </p:nvPicPr>
        <p:blipFill>
          <a:blip r:embed="rId10"/>
          <a:stretch>
            <a:fillRect/>
          </a:stretch>
        </p:blipFill>
        <p:spPr>
          <a:xfrm rot="5400000">
            <a:off x="5779553" y="4317622"/>
            <a:ext cx="2531576" cy="1898682"/>
          </a:xfrm>
          <a:prstGeom prst="rect">
            <a:avLst/>
          </a:prstGeom>
        </p:spPr>
      </p:pic>
      <p:pic>
        <p:nvPicPr>
          <p:cNvPr id="34" name="Image 33" descr="Une image contenant personne, intérieur, enfant, pose&#10;&#10;&#10;&#10;Description générée automatiquement">
            <a:extLst>
              <a:ext uri="{FF2B5EF4-FFF2-40B4-BE49-F238E27FC236}">
                <a16:creationId xmlns:a16="http://schemas.microsoft.com/office/drawing/2014/main" id="{F566425C-E5BE-B64F-9F19-C56CC27FB313}"/>
              </a:ext>
            </a:extLst>
          </p:cNvPr>
          <p:cNvPicPr>
            <a:picLocks noChangeAspect="1"/>
          </p:cNvPicPr>
          <p:nvPr/>
        </p:nvPicPr>
        <p:blipFill>
          <a:blip r:embed="rId11"/>
          <a:stretch>
            <a:fillRect/>
          </a:stretch>
        </p:blipFill>
        <p:spPr>
          <a:xfrm rot="5400000">
            <a:off x="8383114" y="4475197"/>
            <a:ext cx="2531576" cy="1898682"/>
          </a:xfrm>
          <a:prstGeom prst="rect">
            <a:avLst/>
          </a:prstGeom>
        </p:spPr>
      </p:pic>
      <p:sp>
        <p:nvSpPr>
          <p:cNvPr id="35" name="ZoneTexte 34">
            <a:extLst>
              <a:ext uri="{FF2B5EF4-FFF2-40B4-BE49-F238E27FC236}">
                <a16:creationId xmlns:a16="http://schemas.microsoft.com/office/drawing/2014/main" id="{E7B319AE-6037-7E4C-BA34-BD2870E0DA99}"/>
              </a:ext>
            </a:extLst>
          </p:cNvPr>
          <p:cNvSpPr txBox="1"/>
          <p:nvPr/>
        </p:nvSpPr>
        <p:spPr>
          <a:xfrm>
            <a:off x="514718" y="728120"/>
            <a:ext cx="470835" cy="369332"/>
          </a:xfrm>
          <a:prstGeom prst="rect">
            <a:avLst/>
          </a:prstGeom>
          <a:noFill/>
        </p:spPr>
        <p:txBody>
          <a:bodyPr wrap="none" rtlCol="0">
            <a:spAutoFit/>
          </a:bodyPr>
          <a:lstStyle/>
          <a:p>
            <a:r>
              <a:rPr lang="fr-FR" b="1" dirty="0">
                <a:solidFill>
                  <a:srgbClr val="FF0000"/>
                </a:solidFill>
              </a:rPr>
              <a:t>AU</a:t>
            </a:r>
          </a:p>
        </p:txBody>
      </p:sp>
      <p:sp>
        <p:nvSpPr>
          <p:cNvPr id="36" name="ZoneTexte 35">
            <a:extLst>
              <a:ext uri="{FF2B5EF4-FFF2-40B4-BE49-F238E27FC236}">
                <a16:creationId xmlns:a16="http://schemas.microsoft.com/office/drawing/2014/main" id="{BD7DC209-A59F-4748-B2BE-74EAA6AAF311}"/>
              </a:ext>
            </a:extLst>
          </p:cNvPr>
          <p:cNvSpPr txBox="1"/>
          <p:nvPr/>
        </p:nvSpPr>
        <p:spPr>
          <a:xfrm>
            <a:off x="3824641" y="728120"/>
            <a:ext cx="498855" cy="369332"/>
          </a:xfrm>
          <a:prstGeom prst="rect">
            <a:avLst/>
          </a:prstGeom>
          <a:noFill/>
        </p:spPr>
        <p:txBody>
          <a:bodyPr wrap="none" rtlCol="0">
            <a:spAutoFit/>
          </a:bodyPr>
          <a:lstStyle/>
          <a:p>
            <a:r>
              <a:rPr lang="fr-FR" b="1" dirty="0">
                <a:solidFill>
                  <a:srgbClr val="FF0000"/>
                </a:solidFill>
              </a:rPr>
              <a:t>FIL</a:t>
            </a:r>
            <a:r>
              <a:rPr lang="fr-FR" dirty="0"/>
              <a:t> </a:t>
            </a:r>
          </a:p>
        </p:txBody>
      </p:sp>
      <p:sp>
        <p:nvSpPr>
          <p:cNvPr id="37" name="ZoneTexte 36">
            <a:extLst>
              <a:ext uri="{FF2B5EF4-FFF2-40B4-BE49-F238E27FC236}">
                <a16:creationId xmlns:a16="http://schemas.microsoft.com/office/drawing/2014/main" id="{4EBC716C-28EC-7949-8CC4-9A72A1ED7A04}"/>
              </a:ext>
            </a:extLst>
          </p:cNvPr>
          <p:cNvSpPr txBox="1"/>
          <p:nvPr/>
        </p:nvSpPr>
        <p:spPr>
          <a:xfrm>
            <a:off x="6770187" y="728120"/>
            <a:ext cx="481222" cy="369332"/>
          </a:xfrm>
          <a:prstGeom prst="rect">
            <a:avLst/>
          </a:prstGeom>
          <a:noFill/>
        </p:spPr>
        <p:txBody>
          <a:bodyPr wrap="none" rtlCol="0">
            <a:spAutoFit/>
          </a:bodyPr>
          <a:lstStyle/>
          <a:p>
            <a:r>
              <a:rPr lang="fr-FR" b="1" dirty="0">
                <a:solidFill>
                  <a:srgbClr val="FF0000"/>
                </a:solidFill>
              </a:rPr>
              <a:t>DU</a:t>
            </a:r>
          </a:p>
        </p:txBody>
      </p:sp>
      <p:sp>
        <p:nvSpPr>
          <p:cNvPr id="38" name="ZoneTexte 37">
            <a:extLst>
              <a:ext uri="{FF2B5EF4-FFF2-40B4-BE49-F238E27FC236}">
                <a16:creationId xmlns:a16="http://schemas.microsoft.com/office/drawing/2014/main" id="{D45CFF65-D3BF-474E-84A8-B06569DBB663}"/>
              </a:ext>
            </a:extLst>
          </p:cNvPr>
          <p:cNvSpPr txBox="1"/>
          <p:nvPr/>
        </p:nvSpPr>
        <p:spPr>
          <a:xfrm>
            <a:off x="9934832" y="728120"/>
            <a:ext cx="845103" cy="369332"/>
          </a:xfrm>
          <a:prstGeom prst="rect">
            <a:avLst/>
          </a:prstGeom>
          <a:noFill/>
        </p:spPr>
        <p:txBody>
          <a:bodyPr wrap="none" rtlCol="0">
            <a:spAutoFit/>
          </a:bodyPr>
          <a:lstStyle/>
          <a:p>
            <a:r>
              <a:rPr lang="fr-FR" b="1" dirty="0">
                <a:solidFill>
                  <a:srgbClr val="FF0000"/>
                </a:solidFill>
              </a:rPr>
              <a:t>TEMPS</a:t>
            </a:r>
          </a:p>
        </p:txBody>
      </p:sp>
    </p:spTree>
    <p:extLst>
      <p:ext uri="{BB962C8B-B14F-4D97-AF65-F5344CB8AC3E}">
        <p14:creationId xmlns:p14="http://schemas.microsoft.com/office/powerpoint/2010/main" val="312764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3B68D50-8995-6D44-A00D-5B5CC1EFF5CC}"/>
              </a:ext>
            </a:extLst>
          </p:cNvPr>
          <p:cNvSpPr>
            <a:spLocks noGrp="1"/>
          </p:cNvSpPr>
          <p:nvPr>
            <p:ph type="body" idx="1"/>
          </p:nvPr>
        </p:nvSpPr>
        <p:spPr>
          <a:xfrm>
            <a:off x="2" y="12356"/>
            <a:ext cx="7490022" cy="691978"/>
          </a:xfrm>
          <a:solidFill>
            <a:schemeClr val="accent4"/>
          </a:solidFill>
        </p:spPr>
        <p:txBody>
          <a:bodyPr/>
          <a:lstStyle/>
          <a:p>
            <a:pPr algn="ctr"/>
            <a:r>
              <a:rPr lang="fr-FR" dirty="0"/>
              <a:t>Notre classe</a:t>
            </a:r>
          </a:p>
        </p:txBody>
      </p:sp>
      <p:sp>
        <p:nvSpPr>
          <p:cNvPr id="5" name="Espace réservé du texte 4">
            <a:extLst>
              <a:ext uri="{FF2B5EF4-FFF2-40B4-BE49-F238E27FC236}">
                <a16:creationId xmlns:a16="http://schemas.microsoft.com/office/drawing/2014/main" id="{86548E79-AB0A-9245-9F5D-EC5E883D0108}"/>
              </a:ext>
            </a:extLst>
          </p:cNvPr>
          <p:cNvSpPr>
            <a:spLocks noGrp="1"/>
          </p:cNvSpPr>
          <p:nvPr>
            <p:ph type="body" sz="quarter" idx="3"/>
          </p:nvPr>
        </p:nvSpPr>
        <p:spPr>
          <a:xfrm>
            <a:off x="7490025" y="0"/>
            <a:ext cx="4701976" cy="691978"/>
          </a:xfrm>
          <a:gradFill flip="none" rotWithShape="1">
            <a:gsLst>
              <a:gs pos="5900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a:lstStyle/>
          <a:p>
            <a:r>
              <a:rPr lang="fr-FR" dirty="0"/>
              <a:t>                      Sommaire</a:t>
            </a:r>
          </a:p>
        </p:txBody>
      </p:sp>
      <p:sp>
        <p:nvSpPr>
          <p:cNvPr id="6" name="Espace réservé du contenu 5">
            <a:extLst>
              <a:ext uri="{FF2B5EF4-FFF2-40B4-BE49-F238E27FC236}">
                <a16:creationId xmlns:a16="http://schemas.microsoft.com/office/drawing/2014/main" id="{1D15DC24-DE5C-3F48-828B-CC93FDE58269}"/>
              </a:ext>
            </a:extLst>
          </p:cNvPr>
          <p:cNvSpPr>
            <a:spLocks noGrp="1"/>
          </p:cNvSpPr>
          <p:nvPr>
            <p:ph sz="quarter" idx="4"/>
          </p:nvPr>
        </p:nvSpPr>
        <p:spPr>
          <a:xfrm>
            <a:off x="7490024" y="691978"/>
            <a:ext cx="4701976" cy="616602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normAutofit fontScale="77500" lnSpcReduction="20000"/>
          </a:bodyPr>
          <a:lstStyle/>
          <a:p>
            <a:r>
              <a:rPr lang="fr-FR" dirty="0"/>
              <a:t>Contexte</a:t>
            </a:r>
          </a:p>
          <a:p>
            <a:endParaRPr lang="fr-FR" dirty="0"/>
          </a:p>
          <a:p>
            <a:r>
              <a:rPr lang="fr-FR"/>
              <a:t>Fiche projet</a:t>
            </a:r>
            <a:endParaRPr lang="fr-FR" dirty="0"/>
          </a:p>
          <a:p>
            <a:endParaRPr lang="fr-FR" dirty="0"/>
          </a:p>
          <a:p>
            <a:r>
              <a:rPr lang="fr-FR" dirty="0"/>
              <a:t>Ce projet pour quoi?</a:t>
            </a:r>
          </a:p>
          <a:p>
            <a:endParaRPr lang="fr-FR" dirty="0"/>
          </a:p>
          <a:p>
            <a:r>
              <a:rPr lang="fr-FR" dirty="0"/>
              <a:t>Comment?</a:t>
            </a:r>
          </a:p>
          <a:p>
            <a:pPr marL="0" indent="0">
              <a:buNone/>
            </a:pPr>
            <a:endParaRPr lang="fr-FR" dirty="0"/>
          </a:p>
          <a:p>
            <a:r>
              <a:rPr lang="fr-FR" dirty="0"/>
              <a:t>Vigilance</a:t>
            </a:r>
          </a:p>
          <a:p>
            <a:pPr marL="0" indent="0">
              <a:buNone/>
            </a:pPr>
            <a:endParaRPr lang="fr-FR" dirty="0"/>
          </a:p>
          <a:p>
            <a:r>
              <a:rPr lang="fr-FR" dirty="0"/>
              <a:t>Evaluation</a:t>
            </a:r>
          </a:p>
          <a:p>
            <a:pPr marL="0" indent="0">
              <a:buNone/>
            </a:pPr>
            <a:endParaRPr lang="fr-FR" dirty="0"/>
          </a:p>
          <a:p>
            <a:r>
              <a:rPr lang="fr-FR" dirty="0"/>
              <a:t>Budget</a:t>
            </a:r>
          </a:p>
          <a:p>
            <a:pPr marL="0" indent="0">
              <a:buNone/>
            </a:pPr>
            <a:endParaRPr lang="fr-FR" dirty="0"/>
          </a:p>
          <a:p>
            <a:r>
              <a:rPr lang="fr-FR" dirty="0"/>
              <a:t>Perspectives</a:t>
            </a:r>
          </a:p>
          <a:p>
            <a:pPr marL="0" indent="0">
              <a:buNone/>
            </a:pPr>
            <a:endParaRPr lang="fr-FR" dirty="0"/>
          </a:p>
          <a:p>
            <a:r>
              <a:rPr lang="fr-FR" dirty="0"/>
              <a:t>Conclusion</a:t>
            </a:r>
          </a:p>
          <a:p>
            <a:pPr marL="0" indent="0">
              <a:buNone/>
            </a:pPr>
            <a:endParaRPr lang="fr-FR" dirty="0"/>
          </a:p>
        </p:txBody>
      </p:sp>
      <p:pic>
        <p:nvPicPr>
          <p:cNvPr id="10" name="Espace réservé du contenu 9">
            <a:extLst>
              <a:ext uri="{FF2B5EF4-FFF2-40B4-BE49-F238E27FC236}">
                <a16:creationId xmlns:a16="http://schemas.microsoft.com/office/drawing/2014/main" id="{BF7D5445-3FF2-6741-83BA-6C0675EDF819}"/>
              </a:ext>
            </a:extLst>
          </p:cNvPr>
          <p:cNvPicPr>
            <a:picLocks noGrp="1" noChangeAspect="1"/>
          </p:cNvPicPr>
          <p:nvPr>
            <p:ph sz="half" idx="2"/>
          </p:nvPr>
        </p:nvPicPr>
        <p:blipFill>
          <a:blip r:embed="rId2"/>
          <a:stretch>
            <a:fillRect/>
          </a:stretch>
        </p:blipFill>
        <p:spPr>
          <a:xfrm>
            <a:off x="-11815" y="1272745"/>
            <a:ext cx="7501838" cy="4992132"/>
          </a:xfrm>
          <a:prstGeom prst="rect">
            <a:avLst/>
          </a:prstGeom>
        </p:spPr>
      </p:pic>
      <p:cxnSp>
        <p:nvCxnSpPr>
          <p:cNvPr id="12" name="Connecteur droit avec flèche 11">
            <a:extLst>
              <a:ext uri="{FF2B5EF4-FFF2-40B4-BE49-F238E27FC236}">
                <a16:creationId xmlns:a16="http://schemas.microsoft.com/office/drawing/2014/main" id="{4124A2A2-AEFA-3947-8518-B463FFF1A75B}"/>
              </a:ext>
            </a:extLst>
          </p:cNvPr>
          <p:cNvCxnSpPr>
            <a:cxnSpLocks/>
          </p:cNvCxnSpPr>
          <p:nvPr/>
        </p:nvCxnSpPr>
        <p:spPr>
          <a:xfrm>
            <a:off x="4473146" y="593123"/>
            <a:ext cx="1622854" cy="25331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77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Contexte</a:t>
            </a:r>
          </a:p>
        </p:txBody>
      </p:sp>
      <p:sp>
        <p:nvSpPr>
          <p:cNvPr id="4" name="Rectangle 3">
            <a:extLst>
              <a:ext uri="{FF2B5EF4-FFF2-40B4-BE49-F238E27FC236}">
                <a16:creationId xmlns:a16="http://schemas.microsoft.com/office/drawing/2014/main" id="{F7BBDDC5-FBBB-2B48-9581-1DB7229ABDA7}"/>
              </a:ext>
            </a:extLst>
          </p:cNvPr>
          <p:cNvSpPr/>
          <p:nvPr/>
        </p:nvSpPr>
        <p:spPr>
          <a:xfrm>
            <a:off x="1056145" y="1968560"/>
            <a:ext cx="10079709" cy="4893647"/>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Aujourd’hui, les transitions écologiques, sociales, numériques et l’intelligence artificielle nous interrogent sur notre vision du monde et de l’Éducation. Elles nous invitent à préparer les futures générations à faire face à la complexité due à tous ces changements. </a:t>
            </a: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De la massification de l’accès à l’éducation à la volonté d’accompagner l’élève pour sa réussite dans l’enseignement supérieur, l’école a progressivement évolué au rythme des réformes qui l’ont transformée pour s’adapter à la société.</a:t>
            </a: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Nous vivons dans une ère où l’avancée technologique s’accélère de manière exponentielle. L’enjeu est de taille, une course entre la technologie (avec ses conséquences économiques et sociétales) et l’École, est engagée. Nous disposons d’outils importants pour répondre à ce défi technologique et l’école fait partie de la solution.</a:t>
            </a: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136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Contexte</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2010042"/>
            <a:ext cx="10515599" cy="4893647"/>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Le défi de la massification de l’accès à l’éducation a été relevé, entrainant des classes de plus en plus hétérog</a:t>
            </a: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ènes. </a:t>
            </a:r>
          </a:p>
          <a:p>
            <a:pPr marL="342900" indent="-342900" algn="jus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La réforme du lycée accentue l'hétérogénéité en première.</a:t>
            </a:r>
            <a:endPar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Les enquêtes internationales pointent essentiellement la grande corrélation entre les performances et l’origine socio-économique, voire culturelle et ethnique.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Le mode pédagogique traditionnel est efficace pour une bonne partie des élèves mais ne parvient pas à faire réussir 20 à 30% d’entre eux.</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En Mathématiques, 42% des élèves ont des connaissance fragiles contre seulement 22% des pays de l’OCDE ayan</a:t>
            </a: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t participé à ces enquêtes (PISA).</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Le monde de demain est incertain; il faut développer des compétences transversales et apprendre à apprendre.</a:t>
            </a:r>
          </a:p>
        </p:txBody>
      </p:sp>
    </p:spTree>
    <p:extLst>
      <p:ext uri="{BB962C8B-B14F-4D97-AF65-F5344CB8AC3E}">
        <p14:creationId xmlns:p14="http://schemas.microsoft.com/office/powerpoint/2010/main" val="3559853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Fiche du projet</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2237644"/>
            <a:ext cx="10515599" cy="3213700"/>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Nom du projet: FLEXESPACE</a:t>
            </a:r>
          </a:p>
          <a:p>
            <a:pPr marL="342900" lvl="0" indent="-342900">
              <a:spcBef>
                <a:spcPts val="1300"/>
              </a:spcBef>
              <a:buFont typeface="Wingdings" pitchFamily="2" charset="2"/>
              <a:buChar char="Ø"/>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Objet du projet: </a:t>
            </a:r>
            <a:r>
              <a:rPr lang="fr-FR" sz="2400" dirty="0">
                <a:latin typeface="Arial"/>
                <a:ea typeface="Arial"/>
                <a:cs typeface="Arial"/>
                <a:sym typeface="Arial"/>
              </a:rPr>
              <a:t>Un espace multidimensionnel, polyvalent pour différents modes de collaborations, numérisé, flexible et modulable. Un mobilier nomade et agile. Un espace de dialogues, d’échanges, d’activités et de mobilité</a:t>
            </a:r>
            <a:r>
              <a:rPr lang="fr-FR" sz="2400" b="1" dirty="0">
                <a:solidFill>
                  <a:srgbClr val="0070C0"/>
                </a:solidFill>
                <a:latin typeface="Arial"/>
                <a:ea typeface="Arial"/>
                <a:cs typeface="Arial"/>
                <a:sym typeface="Arial"/>
              </a:rPr>
              <a:t>.</a:t>
            </a:r>
            <a:endPar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Intervention: Salle 210 Bis, lycée Emile Zola RENNES.</a:t>
            </a: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Helvetica Neue" panose="02000503000000020004" pitchFamily="2" charset="0"/>
                <a:ea typeface="Arial Unicode MS" panose="020B0604020202020204" pitchFamily="34" charset="-128"/>
                <a:cs typeface="Arial Unicode MS" panose="020B0604020202020204" pitchFamily="34" charset="-128"/>
              </a:rPr>
              <a:t>Bénéficiaires: Les élèves, les collègues, l’établissement.</a:t>
            </a:r>
            <a:r>
              <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404697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Pour quoi</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1909113"/>
            <a:ext cx="9999688" cy="4893647"/>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Accompagner le changement pour ne pas le subir;</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 Instruire, éduquer, aider tous les élèves à grandir et à devenir des citoyens libres de la société numérique. Des citoyens flexibles, agiles, critiques, lucides où le débat démocratique doit remplacer la violence que nous connaissons aujourd’hui. Des citoyens autonomes et dotés de compétences cognitives et métacognitives leur permettant de s’adapter à toutes les situations et aux futures évolutions;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 sz="2400" dirty="0">
                <a:latin typeface="Arial"/>
                <a:ea typeface="Arial"/>
                <a:cs typeface="Arial"/>
                <a:sym typeface="Arial"/>
              </a:rPr>
              <a:t>Réduire  les inégalités de réussite tout en assurant l’excellence et le bien-être pour tous par une pédagogie différenciée;</a:t>
            </a:r>
            <a:endParaRPr lang="fr-FR" sz="2400" dirty="0">
              <a:latin typeface="Arial" panose="020B0604020202020204" pitchFamily="34" charset="0"/>
              <a:ea typeface="Arial Unicode MS" panose="020B0604020202020204" pitchFamily="34" charset="-128"/>
              <a:cs typeface="Arial Unicode MS" panose="020B0604020202020204" pitchFamily="34" charset="-128"/>
            </a:endParaRP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Aider tous les élèves à optimiser leur potentiel;</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Développer des compétences socio-comportementales;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Améliorer le climat-classe.</a:t>
            </a:r>
          </a:p>
          <a:p>
            <a:pPr algn="just">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endParaRPr lang="fr-FR" sz="2400" dirty="0">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5914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3000"/>
              </a:schemeClr>
            </a:gs>
            <a:gs pos="60000">
              <a:schemeClr val="accent1">
                <a:lumMod val="45000"/>
                <a:lumOff val="55000"/>
              </a:schemeClr>
            </a:gs>
            <a:gs pos="81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839BAA-3435-9649-9ADA-37146D7FBCF2}"/>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b="1" dirty="0">
                <a:solidFill>
                  <a:srgbClr val="FF0000"/>
                </a:solidFill>
              </a:rPr>
              <a:t>Pour quoi</a:t>
            </a:r>
          </a:p>
        </p:txBody>
      </p:sp>
      <p:sp>
        <p:nvSpPr>
          <p:cNvPr id="4" name="Rectangle 3">
            <a:extLst>
              <a:ext uri="{FF2B5EF4-FFF2-40B4-BE49-F238E27FC236}">
                <a16:creationId xmlns:a16="http://schemas.microsoft.com/office/drawing/2014/main" id="{F7BBDDC5-FBBB-2B48-9581-1DB7229ABDA7}"/>
              </a:ext>
            </a:extLst>
          </p:cNvPr>
          <p:cNvSpPr/>
          <p:nvPr/>
        </p:nvSpPr>
        <p:spPr>
          <a:xfrm>
            <a:off x="838200" y="2058316"/>
            <a:ext cx="10515600" cy="3541604"/>
          </a:xfrm>
          <a:prstGeom prst="rect">
            <a:avLst/>
          </a:prstGeom>
          <a:gradFill>
            <a:gsLst>
              <a:gs pos="0">
                <a:schemeClr val="accent6"/>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Permettre un accrochage culturel cognitif juste et émotionnel;</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Développer chez l’élève la confiance en soi et en ses compétences;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Permettre l’inclusion scolaire qui passe par une inclusion-Classe;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Lutter contre le décrochage scolaire;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Lutter contre l’échec scolaire;</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Améliorer la santé en évitant les postures longues;</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t>Développer des compétences du XXI siècles: créer, communiquer, collaborer, critiquer;</a:t>
            </a:r>
          </a:p>
          <a:p>
            <a:pPr marL="342900" indent="-342900" algn="just">
              <a:spcAft>
                <a:spcPts val="0"/>
              </a:spcAft>
              <a:buFont typeface="Wingdings"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 pos="4622800" algn="l"/>
                <a:tab pos="4978400" algn="l"/>
                <a:tab pos="5334000" algn="l"/>
                <a:tab pos="5689600" algn="l"/>
                <a:tab pos="6045200" algn="l"/>
              </a:tabLst>
            </a:pP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Passer de la compétition à la </a:t>
            </a:r>
            <a:r>
              <a:rPr lang="fr-FR" sz="2400" dirty="0" err="1">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coopétition</a:t>
            </a:r>
            <a:r>
              <a:rPr lang="fr-FR" sz="24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19083284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997</Words>
  <Application>Microsoft Macintosh PowerPoint</Application>
  <PresentationFormat>Grand écran</PresentationFormat>
  <Paragraphs>144</Paragraphs>
  <Slides>16</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Calibri</vt:lpstr>
      <vt:lpstr>Calibri Light</vt:lpstr>
      <vt:lpstr>Cambria Math</vt:lpstr>
      <vt:lpstr>Helvetica Neue</vt:lpstr>
      <vt:lpstr>Wingdings</vt:lpstr>
      <vt:lpstr>Thème Office</vt:lpstr>
      <vt:lpstr>Projet FLEXESPACE</vt:lpstr>
      <vt:lpstr>Notre classe</vt:lpstr>
      <vt:lpstr>Présentation PowerPoint</vt:lpstr>
      <vt:lpstr>Présentation PowerPoint</vt:lpstr>
      <vt:lpstr>Contexte</vt:lpstr>
      <vt:lpstr>Contexte</vt:lpstr>
      <vt:lpstr>Fiche du projet</vt:lpstr>
      <vt:lpstr>Pour quoi</vt:lpstr>
      <vt:lpstr>Pour quoi</vt:lpstr>
      <vt:lpstr>Comment?</vt:lpstr>
      <vt:lpstr>Vigilance</vt:lpstr>
      <vt:lpstr>Evaluation du projet</vt:lpstr>
      <vt:lpstr>BUDGET</vt:lpstr>
      <vt:lpstr>Cartographie des acteurs et sponsors</vt:lpstr>
      <vt:lpstr>Perspectives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FLEXESPACE</dc:title>
  <dc:creator>Mohamed Mesmoudi</dc:creator>
  <cp:lastModifiedBy>Mohamed Mesmoudi</cp:lastModifiedBy>
  <cp:revision>44</cp:revision>
  <dcterms:created xsi:type="dcterms:W3CDTF">2019-04-28T14:15:25Z</dcterms:created>
  <dcterms:modified xsi:type="dcterms:W3CDTF">2019-04-29T11:17:44Z</dcterms:modified>
</cp:coreProperties>
</file>